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1" r:id="rId2"/>
    <p:sldId id="314" r:id="rId3"/>
    <p:sldId id="308" r:id="rId4"/>
    <p:sldId id="302" r:id="rId5"/>
    <p:sldId id="316" r:id="rId6"/>
    <p:sldId id="315" r:id="rId7"/>
    <p:sldId id="318" r:id="rId8"/>
    <p:sldId id="323" r:id="rId9"/>
    <p:sldId id="309" r:id="rId10"/>
    <p:sldId id="304" r:id="rId11"/>
    <p:sldId id="306" r:id="rId12"/>
    <p:sldId id="307" r:id="rId13"/>
    <p:sldId id="321" r:id="rId14"/>
    <p:sldId id="319" r:id="rId15"/>
    <p:sldId id="320" r:id="rId16"/>
    <p:sldId id="322" r:id="rId17"/>
    <p:sldId id="313" r:id="rId18"/>
  </p:sldIdLst>
  <p:sldSz cx="9144000" cy="6858000" type="screen4x3"/>
  <p:notesSz cx="6877050" cy="10002838"/>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2" autoAdjust="0"/>
    <p:restoredTop sz="94660"/>
  </p:normalViewPr>
  <p:slideViewPr>
    <p:cSldViewPr>
      <p:cViewPr varScale="1">
        <p:scale>
          <a:sx n="68" d="100"/>
          <a:sy n="68" d="100"/>
        </p:scale>
        <p:origin x="14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1879"/>
          </a:xfrm>
          <a:prstGeom prst="rect">
            <a:avLst/>
          </a:prstGeom>
        </p:spPr>
        <p:txBody>
          <a:bodyPr vert="horz" lIns="96451" tIns="48225" rIns="96451" bIns="48225" rtlCol="0"/>
          <a:lstStyle>
            <a:lvl1pPr algn="l">
              <a:defRPr sz="1300"/>
            </a:lvl1pPr>
          </a:lstStyle>
          <a:p>
            <a:endParaRPr lang="en-GB"/>
          </a:p>
        </p:txBody>
      </p:sp>
      <p:sp>
        <p:nvSpPr>
          <p:cNvPr id="3" name="Date Placeholder 2"/>
          <p:cNvSpPr>
            <a:spLocks noGrp="1"/>
          </p:cNvSpPr>
          <p:nvPr>
            <p:ph type="dt" idx="1"/>
          </p:nvPr>
        </p:nvSpPr>
        <p:spPr>
          <a:xfrm>
            <a:off x="3895404" y="0"/>
            <a:ext cx="2980055" cy="501879"/>
          </a:xfrm>
          <a:prstGeom prst="rect">
            <a:avLst/>
          </a:prstGeom>
        </p:spPr>
        <p:txBody>
          <a:bodyPr vert="horz" lIns="96451" tIns="48225" rIns="96451" bIns="48225" rtlCol="0"/>
          <a:lstStyle>
            <a:lvl1pPr algn="r">
              <a:defRPr sz="1300"/>
            </a:lvl1pPr>
          </a:lstStyle>
          <a:p>
            <a:fld id="{CCBD1CE8-03EC-411A-A0EC-14548C948954}" type="datetimeFigureOut">
              <a:rPr lang="en-GB" smtClean="0"/>
              <a:t>26/02/2021</a:t>
            </a:fld>
            <a:endParaRPr lang="en-GB"/>
          </a:p>
        </p:txBody>
      </p:sp>
      <p:sp>
        <p:nvSpPr>
          <p:cNvPr id="4" name="Slide Image Placeholder 3"/>
          <p:cNvSpPr>
            <a:spLocks noGrp="1" noRot="1" noChangeAspect="1"/>
          </p:cNvSpPr>
          <p:nvPr>
            <p:ph type="sldImg" idx="2"/>
          </p:nvPr>
        </p:nvSpPr>
        <p:spPr>
          <a:xfrm>
            <a:off x="1189038" y="1250950"/>
            <a:ext cx="4498975" cy="3375025"/>
          </a:xfrm>
          <a:prstGeom prst="rect">
            <a:avLst/>
          </a:prstGeom>
          <a:noFill/>
          <a:ln w="12700">
            <a:solidFill>
              <a:prstClr val="black"/>
            </a:solidFill>
          </a:ln>
        </p:spPr>
        <p:txBody>
          <a:bodyPr vert="horz" lIns="96451" tIns="48225" rIns="96451" bIns="48225" rtlCol="0" anchor="ctr"/>
          <a:lstStyle/>
          <a:p>
            <a:endParaRPr lang="en-GB"/>
          </a:p>
        </p:txBody>
      </p:sp>
      <p:sp>
        <p:nvSpPr>
          <p:cNvPr id="5" name="Notes Placeholder 4"/>
          <p:cNvSpPr>
            <a:spLocks noGrp="1"/>
          </p:cNvSpPr>
          <p:nvPr>
            <p:ph type="body" sz="quarter" idx="3"/>
          </p:nvPr>
        </p:nvSpPr>
        <p:spPr>
          <a:xfrm>
            <a:off x="687705" y="4813866"/>
            <a:ext cx="5501640" cy="3938617"/>
          </a:xfrm>
          <a:prstGeom prst="rect">
            <a:avLst/>
          </a:prstGeom>
        </p:spPr>
        <p:txBody>
          <a:bodyPr vert="horz" lIns="96451" tIns="48225" rIns="96451" bIns="482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0055" cy="501878"/>
          </a:xfrm>
          <a:prstGeom prst="rect">
            <a:avLst/>
          </a:prstGeom>
        </p:spPr>
        <p:txBody>
          <a:bodyPr vert="horz" lIns="96451" tIns="48225" rIns="96451" bIns="48225" rtlCol="0" anchor="b"/>
          <a:lstStyle>
            <a:lvl1pPr algn="l">
              <a:defRPr sz="1300"/>
            </a:lvl1pPr>
          </a:lstStyle>
          <a:p>
            <a:endParaRPr lang="en-GB"/>
          </a:p>
        </p:txBody>
      </p:sp>
      <p:sp>
        <p:nvSpPr>
          <p:cNvPr id="7" name="Slide Number Placeholder 6"/>
          <p:cNvSpPr>
            <a:spLocks noGrp="1"/>
          </p:cNvSpPr>
          <p:nvPr>
            <p:ph type="sldNum" sz="quarter" idx="5"/>
          </p:nvPr>
        </p:nvSpPr>
        <p:spPr>
          <a:xfrm>
            <a:off x="3895404" y="9500961"/>
            <a:ext cx="2980055" cy="501878"/>
          </a:xfrm>
          <a:prstGeom prst="rect">
            <a:avLst/>
          </a:prstGeom>
        </p:spPr>
        <p:txBody>
          <a:bodyPr vert="horz" lIns="96451" tIns="48225" rIns="96451" bIns="48225" rtlCol="0" anchor="b"/>
          <a:lstStyle>
            <a:lvl1pPr algn="r">
              <a:defRPr sz="1300"/>
            </a:lvl1pPr>
          </a:lstStyle>
          <a:p>
            <a:fld id="{83D7266C-D863-4606-BFE1-F961C637E813}" type="slidenum">
              <a:rPr lang="en-GB" smtClean="0"/>
              <a:t>‹#›</a:t>
            </a:fld>
            <a:endParaRPr lang="en-GB"/>
          </a:p>
        </p:txBody>
      </p:sp>
    </p:spTree>
    <p:extLst>
      <p:ext uri="{BB962C8B-B14F-4D97-AF65-F5344CB8AC3E}">
        <p14:creationId xmlns:p14="http://schemas.microsoft.com/office/powerpoint/2010/main" val="64502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4FE225-3AF7-4DE2-80B2-177CA1058E83}" type="datetimeFigureOut">
              <a:rPr lang="en-GB" smtClean="0"/>
              <a:pPr/>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D269E-B380-4240-B2FC-15EAB7C1B79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FE225-3AF7-4DE2-80B2-177CA1058E83}" type="datetimeFigureOut">
              <a:rPr lang="en-GB" smtClean="0"/>
              <a:pPr/>
              <a:t>26/02/2021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D269E-B380-4240-B2FC-15EAB7C1B79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0AffVuWi_o"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353-FD17-42A4-BCC1-0958419BA3F6}"/>
              </a:ext>
            </a:extLst>
          </p:cNvPr>
          <p:cNvSpPr>
            <a:spLocks noGrp="1"/>
          </p:cNvSpPr>
          <p:nvPr>
            <p:ph type="title"/>
          </p:nvPr>
        </p:nvSpPr>
        <p:spPr>
          <a:xfrm>
            <a:off x="441553" y="1556792"/>
            <a:ext cx="8450927" cy="1723787"/>
          </a:xfrm>
        </p:spPr>
        <p:txBody>
          <a:bodyPr>
            <a:normAutofit fontScale="90000"/>
          </a:bodyPr>
          <a:lstStyle/>
          <a:p>
            <a:r>
              <a:rPr lang="en-GB" sz="7200" b="0" dirty="0">
                <a:solidFill>
                  <a:schemeClr val="accent1">
                    <a:lumMod val="50000"/>
                  </a:schemeClr>
                </a:solidFill>
              </a:rPr>
              <a:t>When you feel new…</a:t>
            </a:r>
          </a:p>
        </p:txBody>
      </p:sp>
      <p:sp>
        <p:nvSpPr>
          <p:cNvPr id="3" name="Text Placeholder 2">
            <a:extLst>
              <a:ext uri="{FF2B5EF4-FFF2-40B4-BE49-F238E27FC236}">
                <a16:creationId xmlns:a16="http://schemas.microsoft.com/office/drawing/2014/main" id="{314B0058-AC9D-4FDD-9087-0F5851101074}"/>
              </a:ext>
            </a:extLst>
          </p:cNvPr>
          <p:cNvSpPr>
            <a:spLocks noGrp="1"/>
          </p:cNvSpPr>
          <p:nvPr>
            <p:ph type="body" idx="1"/>
          </p:nvPr>
        </p:nvSpPr>
        <p:spPr>
          <a:xfrm>
            <a:off x="628650" y="3313545"/>
            <a:ext cx="7886700" cy="1125140"/>
          </a:xfrm>
        </p:spPr>
        <p:txBody>
          <a:bodyPr>
            <a:normAutofit/>
          </a:bodyPr>
          <a:lstStyle/>
          <a:p>
            <a:r>
              <a:rPr lang="en-GB" sz="3300" dirty="0">
                <a:solidFill>
                  <a:schemeClr val="accent1">
                    <a:lumMod val="50000"/>
                  </a:schemeClr>
                </a:solidFill>
              </a:rPr>
              <a:t>What can help us to make a good start to a new stage of life? </a:t>
            </a:r>
          </a:p>
        </p:txBody>
      </p:sp>
    </p:spTree>
    <p:extLst>
      <p:ext uri="{BB962C8B-B14F-4D97-AF65-F5344CB8AC3E}">
        <p14:creationId xmlns:p14="http://schemas.microsoft.com/office/powerpoint/2010/main" val="172439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s://www.natre.org.uk/uploads/Spirited%20Arts/2017/Where%20is%20god%20-%20Manual%20Upload/Web/Joelle%20Cutting%2014%20-%20Where%20is%20Go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19" y="0"/>
            <a:ext cx="9107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1966118"/>
            <a:ext cx="8229600" cy="4525963"/>
          </a:xfrm>
          <a:prstGeom prst="rect">
            <a:avLst/>
          </a:prstGeom>
          <a:solidFill>
            <a:schemeClr val="accent1">
              <a:lumMod val="20000"/>
              <a:lumOff val="8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Font typeface="Arial" pitchFamily="34" charset="0"/>
              <a:buNone/>
            </a:pPr>
            <a:r>
              <a:rPr lang="en-GB" dirty="0"/>
              <a:t>Joelle is 14. She writes: </a:t>
            </a:r>
          </a:p>
          <a:p>
            <a:pPr marL="0" indent="0" fontAlgn="base">
              <a:buFont typeface="Arial" pitchFamily="34" charset="0"/>
              <a:buNone/>
            </a:pPr>
            <a:r>
              <a:rPr lang="en-GB" b="1" dirty="0"/>
              <a:t>God can be up-close and personal</a:t>
            </a:r>
            <a:endParaRPr lang="en-GB" dirty="0"/>
          </a:p>
          <a:p>
            <a:pPr marL="0" indent="0" fontAlgn="base">
              <a:buFont typeface="Arial" pitchFamily="34" charset="0"/>
              <a:buNone/>
            </a:pPr>
            <a:r>
              <a:rPr lang="en-GB" dirty="0"/>
              <a:t>“I believe that God can be up-close and personal as he wants a relationship with us. My use of the child sized hand holding an adult sized hand symbolizes many things: how God is our Father and we are his children, how he is so much bigger and more than we can comprehend and lastly how God is near.</a:t>
            </a:r>
          </a:p>
          <a:p>
            <a:pPr marL="0" indent="0" fontAlgn="base">
              <a:buFont typeface="Arial" pitchFamily="34" charset="0"/>
              <a:buNone/>
            </a:pPr>
            <a:r>
              <a:rPr lang="en-GB" dirty="0"/>
              <a:t>I also used a gold background to show that although God is up-close and personal he is holy at the same time. I have then used Bible quotes to show how I believe God is near if we are willing to reach out.”</a:t>
            </a:r>
          </a:p>
          <a:p>
            <a:endParaRPr lang="en-GB" dirty="0"/>
          </a:p>
        </p:txBody>
      </p:sp>
    </p:spTree>
    <p:extLst>
      <p:ext uri="{BB962C8B-B14F-4D97-AF65-F5344CB8AC3E}">
        <p14:creationId xmlns:p14="http://schemas.microsoft.com/office/powerpoint/2010/main" val="337589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s://www.natre.org.uk/uploads/Spirited%20Arts/2017/Where%20is%20god%20-%20Manual%20Upload/Web/Nicole%20Onstad%2014%20-%20Where%20is%20Go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070" y="-34600"/>
            <a:ext cx="9374140" cy="61607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80791" y="2078432"/>
            <a:ext cx="8229600" cy="4525963"/>
          </a:xfrm>
          <a:prstGeom prst="rect">
            <a:avLst/>
          </a:prstGeom>
          <a:solidFill>
            <a:schemeClr val="bg2"/>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Font typeface="Arial" pitchFamily="34" charset="0"/>
              <a:buNone/>
            </a:pPr>
            <a:r>
              <a:rPr lang="en-GB" b="1" dirty="0">
                <a:solidFill>
                  <a:srgbClr val="002060"/>
                </a:solidFill>
              </a:rPr>
              <a:t>Nicole (14)</a:t>
            </a:r>
          </a:p>
          <a:p>
            <a:pPr marL="0" indent="0" fontAlgn="base">
              <a:buFont typeface="Arial" pitchFamily="34" charset="0"/>
              <a:buNone/>
            </a:pPr>
            <a:r>
              <a:rPr lang="en-GB" b="1" dirty="0">
                <a:solidFill>
                  <a:srgbClr val="002060"/>
                </a:solidFill>
              </a:rPr>
              <a:t>“I painted a quote from the Bible saying “Where can I flee from your presence?” to show that God is everywhere in our lives and in the world. I used different landscapes for example a busy city and a peaceful beach. This shows very different places all across the world but the thing that brings them together is that God is in all of them. All the edges are ripped but the Bible quote in the centre brings them together.</a:t>
            </a:r>
          </a:p>
          <a:p>
            <a:pPr marL="0" indent="0" fontAlgn="base">
              <a:buFont typeface="Arial" pitchFamily="34" charset="0"/>
              <a:buNone/>
            </a:pPr>
            <a:r>
              <a:rPr lang="en-GB" b="1" dirty="0">
                <a:solidFill>
                  <a:srgbClr val="002060"/>
                </a:solidFill>
              </a:rPr>
              <a:t>Each setting can represent different parts of life. For example the city can represent fast paced, busy times, the mountains can show a challenge needed to overcome, the beach can represent peace and calm and the woods can represent the idea of being lost or trapped. All these different times in life show that during all of this time God is always there. The Bible quote is a reminder that God is everywhere. In everything in the world but also he is in every part of our lives.”</a:t>
            </a:r>
          </a:p>
          <a:p>
            <a:pPr marL="0" indent="0">
              <a:buFont typeface="Arial" pitchFamily="34" charset="0"/>
              <a:buNone/>
            </a:pPr>
            <a:endParaRPr lang="en-GB" b="1" dirty="0">
              <a:solidFill>
                <a:srgbClr val="002060"/>
              </a:solidFill>
            </a:endParaRPr>
          </a:p>
        </p:txBody>
      </p:sp>
    </p:spTree>
    <p:extLst>
      <p:ext uri="{BB962C8B-B14F-4D97-AF65-F5344CB8AC3E}">
        <p14:creationId xmlns:p14="http://schemas.microsoft.com/office/powerpoint/2010/main" val="11895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32656"/>
            <a:ext cx="7931224" cy="5400601"/>
          </a:xfrm>
        </p:spPr>
        <p:txBody>
          <a:bodyPr>
            <a:noAutofit/>
          </a:bodyPr>
          <a:lstStyle/>
          <a:p>
            <a:pPr marL="0" indent="0">
              <a:buNone/>
            </a:pPr>
            <a:r>
              <a:rPr lang="en-GB" b="1" dirty="0">
                <a:solidFill>
                  <a:srgbClr val="002060"/>
                </a:solidFill>
              </a:rPr>
              <a:t>New starts: not always easy</a:t>
            </a:r>
          </a:p>
          <a:p>
            <a:r>
              <a:rPr lang="en-GB" sz="3000" dirty="0">
                <a:solidFill>
                  <a:srgbClr val="002060"/>
                </a:solidFill>
              </a:rPr>
              <a:t>If you have been anxious or worried as you start at the new school, then there are many people to help you – teachers, family, friends. </a:t>
            </a:r>
          </a:p>
          <a:p>
            <a:r>
              <a:rPr lang="en-GB" sz="3000" dirty="0">
                <a:solidFill>
                  <a:srgbClr val="002060"/>
                </a:solidFill>
              </a:rPr>
              <a:t>Some of your best friends for the future, you have only just met!</a:t>
            </a:r>
          </a:p>
          <a:p>
            <a:r>
              <a:rPr lang="en-GB" sz="3000" dirty="0">
                <a:solidFill>
                  <a:srgbClr val="002060"/>
                </a:solidFill>
              </a:rPr>
              <a:t>Ancient wisdom might give you things to think about too. Some people find prayer helps them a lot.</a:t>
            </a:r>
          </a:p>
          <a:p>
            <a:r>
              <a:rPr lang="en-GB" sz="3000" dirty="0">
                <a:solidFill>
                  <a:srgbClr val="002060"/>
                </a:solidFill>
              </a:rPr>
              <a:t>Take your copy of the Bible, and remember that Christians think it is a guidebook to life. </a:t>
            </a:r>
          </a:p>
          <a:p>
            <a:r>
              <a:rPr lang="en-GB" sz="3000" dirty="0">
                <a:solidFill>
                  <a:srgbClr val="002060"/>
                </a:solidFill>
              </a:rPr>
              <a:t>We hope you enjoy reading it!</a:t>
            </a:r>
          </a:p>
        </p:txBody>
      </p:sp>
    </p:spTree>
    <p:extLst>
      <p:ext uri="{BB962C8B-B14F-4D97-AF65-F5344CB8AC3E}">
        <p14:creationId xmlns:p14="http://schemas.microsoft.com/office/powerpoint/2010/main" val="20267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pPr algn="l"/>
            <a:r>
              <a:rPr lang="en-GB" sz="3600" dirty="0"/>
              <a:t>Additional activity </a:t>
            </a:r>
            <a:r>
              <a:rPr lang="en-GB" sz="2400" b="1" dirty="0"/>
              <a:t>(this slide is for leaders, not pupils)</a:t>
            </a:r>
            <a:endParaRPr lang="en-GB" sz="3600" b="1" dirty="0"/>
          </a:p>
        </p:txBody>
      </p:sp>
      <p:sp>
        <p:nvSpPr>
          <p:cNvPr id="3" name="Content Placeholder 2"/>
          <p:cNvSpPr>
            <a:spLocks noGrp="1"/>
          </p:cNvSpPr>
          <p:nvPr>
            <p:ph idx="1"/>
          </p:nvPr>
        </p:nvSpPr>
        <p:spPr>
          <a:xfrm>
            <a:off x="457200" y="1331640"/>
            <a:ext cx="8229600" cy="4896544"/>
          </a:xfrm>
        </p:spPr>
        <p:txBody>
          <a:bodyPr>
            <a:normAutofit fontScale="85000" lnSpcReduction="20000"/>
          </a:bodyPr>
          <a:lstStyle/>
          <a:p>
            <a:r>
              <a:rPr lang="en-GB" dirty="0">
                <a:solidFill>
                  <a:srgbClr val="002060"/>
                </a:solidFill>
              </a:rPr>
              <a:t>The ‘Spoken Word’ narration describes the Bible in 45 vivid references in just over 2 minutes.</a:t>
            </a:r>
          </a:p>
          <a:p>
            <a:r>
              <a:rPr lang="en-GB" dirty="0">
                <a:solidFill>
                  <a:srgbClr val="002060"/>
                </a:solidFill>
              </a:rPr>
              <a:t>Some may say it is too difficult for 11 year olds, but they will learn much from it.</a:t>
            </a:r>
          </a:p>
          <a:p>
            <a:r>
              <a:rPr lang="en-GB" dirty="0">
                <a:solidFill>
                  <a:srgbClr val="002060"/>
                </a:solidFill>
              </a:rPr>
              <a:t>Play the clip (YouTube link on the next slide)</a:t>
            </a:r>
          </a:p>
          <a:p>
            <a:r>
              <a:rPr lang="en-GB" dirty="0">
                <a:solidFill>
                  <a:srgbClr val="002060"/>
                </a:solidFill>
              </a:rPr>
              <a:t>Show the text to pupils (on the following slide)</a:t>
            </a:r>
          </a:p>
          <a:p>
            <a:r>
              <a:rPr lang="en-GB" dirty="0">
                <a:solidFill>
                  <a:srgbClr val="002060"/>
                </a:solidFill>
              </a:rPr>
              <a:t>In an assembly, refer to a couple of examples of what it says about the Bible.</a:t>
            </a:r>
          </a:p>
          <a:p>
            <a:r>
              <a:rPr lang="en-GB" dirty="0">
                <a:solidFill>
                  <a:srgbClr val="002060"/>
                </a:solidFill>
              </a:rPr>
              <a:t>In a classroom RE/RME lesson, ask pupils to say which ones they understand and which ones they don’t. </a:t>
            </a:r>
          </a:p>
          <a:p>
            <a:r>
              <a:rPr lang="en-GB" dirty="0">
                <a:solidFill>
                  <a:srgbClr val="002060"/>
                </a:solidFill>
              </a:rPr>
              <a:t>Ask: Does it help them to see the significance and value of the Bible? How and why?</a:t>
            </a:r>
          </a:p>
        </p:txBody>
      </p:sp>
    </p:spTree>
    <p:extLst>
      <p:ext uri="{BB962C8B-B14F-4D97-AF65-F5344CB8AC3E}">
        <p14:creationId xmlns:p14="http://schemas.microsoft.com/office/powerpoint/2010/main" val="1702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
            <a:ext cx="9143999" cy="5229200"/>
          </a:xfrm>
        </p:spPr>
      </p:pic>
      <p:sp>
        <p:nvSpPr>
          <p:cNvPr id="5" name="Rectangle 4"/>
          <p:cNvSpPr/>
          <p:nvPr/>
        </p:nvSpPr>
        <p:spPr>
          <a:xfrm>
            <a:off x="0" y="5661248"/>
            <a:ext cx="8917817" cy="923330"/>
          </a:xfrm>
          <a:prstGeom prst="rect">
            <a:avLst/>
          </a:prstGeom>
        </p:spPr>
        <p:txBody>
          <a:bodyPr wrap="square">
            <a:spAutoFit/>
          </a:bodyPr>
          <a:lstStyle/>
          <a:p>
            <a:pPr algn="ctr"/>
            <a:r>
              <a:rPr lang="en-GB" sz="3600" u="sng" dirty="0">
                <a:hlinkClick r:id="rId3"/>
              </a:rPr>
              <a:t>The Spoken Word – YouTube Link</a:t>
            </a:r>
            <a:endParaRPr lang="en-GB" sz="3600" u="sng" dirty="0"/>
          </a:p>
          <a:p>
            <a:pPr algn="ctr"/>
            <a:endParaRPr lang="en-GB" u="sng" dirty="0"/>
          </a:p>
        </p:txBody>
      </p:sp>
    </p:spTree>
    <p:extLst>
      <p:ext uri="{BB962C8B-B14F-4D97-AF65-F5344CB8AC3E}">
        <p14:creationId xmlns:p14="http://schemas.microsoft.com/office/powerpoint/2010/main" val="235224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60648"/>
            <a:ext cx="4038600" cy="6480720"/>
          </a:xfrm>
        </p:spPr>
        <p:txBody>
          <a:bodyPr>
            <a:normAutofit fontScale="62500" lnSpcReduction="20000"/>
          </a:bodyPr>
          <a:lstStyle/>
          <a:p>
            <a:pPr marL="0" indent="0">
              <a:buNone/>
            </a:pPr>
            <a:r>
              <a:rPr lang="en-GB" b="1" dirty="0">
                <a:solidFill>
                  <a:schemeClr val="tx2">
                    <a:lumMod val="75000"/>
                  </a:schemeClr>
                </a:solidFill>
              </a:rPr>
              <a:t>It is written</a:t>
            </a:r>
          </a:p>
          <a:p>
            <a:pPr marL="0" indent="0">
              <a:buNone/>
            </a:pPr>
            <a:r>
              <a:rPr lang="en-GB" b="1" dirty="0">
                <a:solidFill>
                  <a:schemeClr val="tx2">
                    <a:lumMod val="75000"/>
                  </a:schemeClr>
                </a:solidFill>
              </a:rPr>
              <a:t>It is hated</a:t>
            </a:r>
          </a:p>
          <a:p>
            <a:pPr marL="0" indent="0">
              <a:buNone/>
            </a:pPr>
            <a:r>
              <a:rPr lang="en-GB" b="1" dirty="0">
                <a:solidFill>
                  <a:schemeClr val="tx2">
                    <a:lumMod val="75000"/>
                  </a:schemeClr>
                </a:solidFill>
              </a:rPr>
              <a:t>It is against the law</a:t>
            </a:r>
          </a:p>
          <a:p>
            <a:pPr marL="0" indent="0">
              <a:buNone/>
            </a:pPr>
            <a:r>
              <a:rPr lang="en-GB" b="1" dirty="0">
                <a:solidFill>
                  <a:schemeClr val="tx2">
                    <a:lumMod val="75000"/>
                  </a:schemeClr>
                </a:solidFill>
              </a:rPr>
              <a:t>It is fuel for the flames</a:t>
            </a:r>
          </a:p>
          <a:p>
            <a:pPr marL="0" indent="0">
              <a:buNone/>
            </a:pPr>
            <a:r>
              <a:rPr lang="en-GB" b="1" dirty="0">
                <a:solidFill>
                  <a:schemeClr val="tx2">
                    <a:lumMod val="75000"/>
                  </a:schemeClr>
                </a:solidFill>
              </a:rPr>
              <a:t>It is cherished</a:t>
            </a:r>
          </a:p>
          <a:p>
            <a:pPr marL="0" indent="0">
              <a:buNone/>
            </a:pPr>
            <a:r>
              <a:rPr lang="en-GB" b="1" dirty="0">
                <a:solidFill>
                  <a:schemeClr val="tx2">
                    <a:lumMod val="75000"/>
                  </a:schemeClr>
                </a:solidFill>
              </a:rPr>
              <a:t>It is what the law is built upon</a:t>
            </a:r>
          </a:p>
          <a:p>
            <a:pPr marL="0" indent="0">
              <a:buNone/>
            </a:pPr>
            <a:r>
              <a:rPr lang="en-GB" b="1" dirty="0">
                <a:solidFill>
                  <a:schemeClr val="tx2">
                    <a:lumMod val="75000"/>
                  </a:schemeClr>
                </a:solidFill>
              </a:rPr>
              <a:t>It is why some were burned at the stake</a:t>
            </a:r>
          </a:p>
          <a:p>
            <a:pPr marL="0" indent="0">
              <a:buNone/>
            </a:pPr>
            <a:r>
              <a:rPr lang="en-GB" b="1" dirty="0">
                <a:solidFill>
                  <a:schemeClr val="tx2">
                    <a:lumMod val="75000"/>
                  </a:schemeClr>
                </a:solidFill>
              </a:rPr>
              <a:t>It is the whip of the master and the strength the slave</a:t>
            </a:r>
          </a:p>
          <a:p>
            <a:pPr marL="0" indent="0">
              <a:buNone/>
            </a:pPr>
            <a:r>
              <a:rPr lang="en-GB" b="1" dirty="0">
                <a:solidFill>
                  <a:schemeClr val="tx2">
                    <a:lumMod val="75000"/>
                  </a:schemeClr>
                </a:solidFill>
              </a:rPr>
              <a:t>It is the railroad to freedom, a guiding star</a:t>
            </a:r>
          </a:p>
          <a:p>
            <a:pPr marL="0" indent="0">
              <a:buNone/>
            </a:pPr>
            <a:r>
              <a:rPr lang="en-GB" b="1" dirty="0">
                <a:solidFill>
                  <a:schemeClr val="tx2">
                    <a:lumMod val="75000"/>
                  </a:schemeClr>
                </a:solidFill>
              </a:rPr>
              <a:t>It is hope beating in the hearts of the poor</a:t>
            </a:r>
          </a:p>
          <a:p>
            <a:pPr marL="0" indent="0">
              <a:buNone/>
            </a:pPr>
            <a:r>
              <a:rPr lang="en-GB" b="1" dirty="0">
                <a:solidFill>
                  <a:schemeClr val="tx2">
                    <a:lumMod val="75000"/>
                  </a:schemeClr>
                </a:solidFill>
              </a:rPr>
              <a:t>It is poetry, memorised and sung</a:t>
            </a:r>
          </a:p>
          <a:p>
            <a:pPr marL="0" indent="0">
              <a:buNone/>
            </a:pPr>
            <a:r>
              <a:rPr lang="en-GB" b="1" dirty="0">
                <a:solidFill>
                  <a:schemeClr val="tx2">
                    <a:lumMod val="75000"/>
                  </a:schemeClr>
                </a:solidFill>
              </a:rPr>
              <a:t>It is propaganda repeated until ears become numb</a:t>
            </a:r>
          </a:p>
          <a:p>
            <a:pPr marL="0" indent="0">
              <a:buNone/>
            </a:pPr>
            <a:r>
              <a:rPr lang="en-GB" b="1" dirty="0">
                <a:solidFill>
                  <a:schemeClr val="tx2">
                    <a:lumMod val="75000"/>
                  </a:schemeClr>
                </a:solidFill>
              </a:rPr>
              <a:t>It is ancient. It is wisdom, tattooed on our skin</a:t>
            </a:r>
          </a:p>
          <a:p>
            <a:pPr marL="0" indent="0">
              <a:buNone/>
            </a:pPr>
            <a:r>
              <a:rPr lang="en-GB" b="1" dirty="0">
                <a:solidFill>
                  <a:schemeClr val="tx2">
                    <a:lumMod val="75000"/>
                  </a:schemeClr>
                </a:solidFill>
              </a:rPr>
              <a:t>It is justice that rulers swear to uphold</a:t>
            </a:r>
          </a:p>
          <a:p>
            <a:pPr marL="0" indent="0">
              <a:buNone/>
            </a:pPr>
            <a:r>
              <a:rPr lang="en-GB" b="1" dirty="0">
                <a:solidFill>
                  <a:schemeClr val="tx2">
                    <a:lumMod val="75000"/>
                  </a:schemeClr>
                </a:solidFill>
              </a:rPr>
              <a:t>It is knowledge carved into the walls of institutions</a:t>
            </a:r>
          </a:p>
          <a:p>
            <a:pPr marL="0" indent="0">
              <a:buNone/>
            </a:pPr>
            <a:r>
              <a:rPr lang="en-GB" b="1" dirty="0">
                <a:solidFill>
                  <a:schemeClr val="tx2">
                    <a:lumMod val="75000"/>
                  </a:schemeClr>
                </a:solidFill>
              </a:rPr>
              <a:t>It is genius. It is foolish</a:t>
            </a:r>
          </a:p>
          <a:p>
            <a:pPr marL="0" indent="0">
              <a:buNone/>
            </a:pPr>
            <a:r>
              <a:rPr lang="en-GB" b="1" dirty="0">
                <a:solidFill>
                  <a:schemeClr val="tx2">
                    <a:lumMod val="75000"/>
                  </a:schemeClr>
                </a:solidFill>
              </a:rPr>
              <a:t>It is war starting. It is peace making. </a:t>
            </a:r>
          </a:p>
          <a:p>
            <a:pPr marL="0" indent="0">
              <a:buNone/>
            </a:pPr>
            <a:endParaRPr lang="en-GB" b="1" dirty="0">
              <a:solidFill>
                <a:schemeClr val="tx2">
                  <a:lumMod val="75000"/>
                </a:schemeClr>
              </a:solidFill>
            </a:endParaRPr>
          </a:p>
        </p:txBody>
      </p:sp>
      <p:sp>
        <p:nvSpPr>
          <p:cNvPr id="4" name="Content Placeholder 3"/>
          <p:cNvSpPr>
            <a:spLocks noGrp="1"/>
          </p:cNvSpPr>
          <p:nvPr>
            <p:ph sz="half" idx="2"/>
          </p:nvPr>
        </p:nvSpPr>
        <p:spPr>
          <a:xfrm>
            <a:off x="4648200" y="260648"/>
            <a:ext cx="4038600" cy="6480720"/>
          </a:xfrm>
        </p:spPr>
        <p:txBody>
          <a:bodyPr>
            <a:normAutofit fontScale="62500" lnSpcReduction="20000"/>
          </a:bodyPr>
          <a:lstStyle/>
          <a:p>
            <a:pPr marL="0" indent="0">
              <a:buNone/>
            </a:pPr>
            <a:r>
              <a:rPr lang="en-GB" b="1" dirty="0">
                <a:solidFill>
                  <a:schemeClr val="tx2">
                    <a:lumMod val="75000"/>
                  </a:schemeClr>
                </a:solidFill>
              </a:rPr>
              <a:t>It is ‘In the beginning’.  It is Revelation.</a:t>
            </a:r>
          </a:p>
          <a:p>
            <a:pPr marL="0" indent="0">
              <a:buNone/>
            </a:pPr>
            <a:r>
              <a:rPr lang="en-GB" b="1" dirty="0">
                <a:solidFill>
                  <a:schemeClr val="tx2">
                    <a:lumMod val="75000"/>
                  </a:schemeClr>
                </a:solidFill>
              </a:rPr>
              <a:t>It is middle ages. It is timeless.</a:t>
            </a:r>
          </a:p>
          <a:p>
            <a:pPr marL="0" indent="0">
              <a:buNone/>
            </a:pPr>
            <a:r>
              <a:rPr lang="en-GB" b="1" dirty="0">
                <a:solidFill>
                  <a:schemeClr val="tx2">
                    <a:lumMod val="75000"/>
                  </a:schemeClr>
                </a:solidFill>
              </a:rPr>
              <a:t>It is future for those with faith</a:t>
            </a:r>
          </a:p>
          <a:p>
            <a:pPr marL="0" indent="0">
              <a:buNone/>
            </a:pPr>
            <a:r>
              <a:rPr lang="en-GB" b="1" dirty="0">
                <a:solidFill>
                  <a:schemeClr val="tx2">
                    <a:lumMod val="75000"/>
                  </a:schemeClr>
                </a:solidFill>
              </a:rPr>
              <a:t>It is history for the atheist</a:t>
            </a:r>
          </a:p>
          <a:p>
            <a:pPr marL="0" indent="0">
              <a:buNone/>
            </a:pPr>
            <a:r>
              <a:rPr lang="en-GB" b="1" dirty="0">
                <a:solidFill>
                  <a:schemeClr val="tx2">
                    <a:lumMod val="75000"/>
                  </a:schemeClr>
                </a:solidFill>
              </a:rPr>
              <a:t>It is present. It is inescapable </a:t>
            </a:r>
          </a:p>
          <a:p>
            <a:pPr marL="0" indent="0">
              <a:buNone/>
            </a:pPr>
            <a:r>
              <a:rPr lang="en-GB" b="1" dirty="0">
                <a:solidFill>
                  <a:schemeClr val="tx2">
                    <a:lumMod val="75000"/>
                  </a:schemeClr>
                </a:solidFill>
              </a:rPr>
              <a:t>It is a force in everyone‘s story</a:t>
            </a:r>
          </a:p>
          <a:p>
            <a:pPr marL="0" indent="0">
              <a:buNone/>
            </a:pPr>
            <a:r>
              <a:rPr lang="en-GB" b="1" dirty="0">
                <a:solidFill>
                  <a:schemeClr val="tx2">
                    <a:lumMod val="75000"/>
                  </a:schemeClr>
                </a:solidFill>
              </a:rPr>
              <a:t>It is a story.  It is a book.  </a:t>
            </a:r>
          </a:p>
          <a:p>
            <a:pPr marL="0" indent="0">
              <a:buNone/>
            </a:pPr>
            <a:r>
              <a:rPr lang="en-GB" b="1" dirty="0">
                <a:solidFill>
                  <a:schemeClr val="tx2">
                    <a:lumMod val="75000"/>
                  </a:schemeClr>
                </a:solidFill>
              </a:rPr>
              <a:t>It is ink on pages </a:t>
            </a:r>
          </a:p>
          <a:p>
            <a:pPr marL="0" indent="0">
              <a:buNone/>
            </a:pPr>
            <a:r>
              <a:rPr lang="en-GB" b="1" dirty="0">
                <a:solidFill>
                  <a:schemeClr val="tx2">
                    <a:lumMod val="75000"/>
                  </a:schemeClr>
                </a:solidFill>
              </a:rPr>
              <a:t>It is tangible. It is physical.</a:t>
            </a:r>
          </a:p>
          <a:p>
            <a:pPr marL="0" indent="0">
              <a:buNone/>
            </a:pPr>
            <a:r>
              <a:rPr lang="en-GB" b="1" dirty="0">
                <a:solidFill>
                  <a:schemeClr val="tx2">
                    <a:lumMod val="75000"/>
                  </a:schemeClr>
                </a:solidFill>
              </a:rPr>
              <a:t>Hold it, read, taste it.  </a:t>
            </a:r>
          </a:p>
          <a:p>
            <a:pPr marL="0" indent="0">
              <a:buNone/>
            </a:pPr>
            <a:r>
              <a:rPr lang="en-GB" b="1" dirty="0">
                <a:solidFill>
                  <a:schemeClr val="tx2">
                    <a:lumMod val="75000"/>
                  </a:schemeClr>
                </a:solidFill>
              </a:rPr>
              <a:t>See: it is fleshly. It is human. </a:t>
            </a:r>
          </a:p>
          <a:p>
            <a:pPr marL="0" indent="0">
              <a:buNone/>
            </a:pPr>
            <a:r>
              <a:rPr lang="en-GB" b="1" dirty="0">
                <a:solidFill>
                  <a:schemeClr val="tx2">
                    <a:lumMod val="75000"/>
                  </a:schemeClr>
                </a:solidFill>
              </a:rPr>
              <a:t>It is other worldly. </a:t>
            </a:r>
          </a:p>
          <a:p>
            <a:pPr marL="0" indent="0">
              <a:buNone/>
            </a:pPr>
            <a:r>
              <a:rPr lang="en-GB" b="1" dirty="0">
                <a:solidFill>
                  <a:schemeClr val="tx2">
                    <a:lumMod val="75000"/>
                  </a:schemeClr>
                </a:solidFill>
              </a:rPr>
              <a:t>It is strange. It is mystery </a:t>
            </a:r>
          </a:p>
          <a:p>
            <a:pPr marL="0" indent="0">
              <a:buNone/>
            </a:pPr>
            <a:r>
              <a:rPr lang="en-GB" b="1" dirty="0">
                <a:solidFill>
                  <a:schemeClr val="tx2">
                    <a:lumMod val="75000"/>
                  </a:schemeClr>
                </a:solidFill>
              </a:rPr>
              <a:t>It is mysteriously powerful </a:t>
            </a:r>
          </a:p>
          <a:p>
            <a:pPr marL="0" indent="0">
              <a:buNone/>
            </a:pPr>
            <a:r>
              <a:rPr lang="en-GB" b="1" dirty="0">
                <a:solidFill>
                  <a:schemeClr val="tx2">
                    <a:lumMod val="75000"/>
                  </a:schemeClr>
                </a:solidFill>
              </a:rPr>
              <a:t>It is inside outing. It is upside downing </a:t>
            </a:r>
          </a:p>
          <a:p>
            <a:pPr marL="0" indent="0">
              <a:buNone/>
            </a:pPr>
            <a:r>
              <a:rPr lang="en-GB" b="1" dirty="0">
                <a:solidFill>
                  <a:schemeClr val="tx2">
                    <a:lumMod val="75000"/>
                  </a:schemeClr>
                </a:solidFill>
              </a:rPr>
              <a:t>it has turned the earth on its head</a:t>
            </a:r>
          </a:p>
          <a:p>
            <a:pPr marL="0" indent="0">
              <a:buNone/>
            </a:pPr>
            <a:r>
              <a:rPr lang="en-GB" b="1" dirty="0">
                <a:solidFill>
                  <a:schemeClr val="tx2">
                    <a:lumMod val="75000"/>
                  </a:schemeClr>
                </a:solidFill>
              </a:rPr>
              <a:t>It has shaped our world </a:t>
            </a:r>
          </a:p>
          <a:p>
            <a:pPr marL="0" indent="0">
              <a:buNone/>
            </a:pPr>
            <a:r>
              <a:rPr lang="en-GB" b="1" dirty="0">
                <a:solidFill>
                  <a:schemeClr val="tx2">
                    <a:lumMod val="75000"/>
                  </a:schemeClr>
                </a:solidFill>
              </a:rPr>
              <a:t>And yet is a world often left unexplored</a:t>
            </a:r>
          </a:p>
          <a:p>
            <a:pPr marL="0" indent="0">
              <a:buNone/>
            </a:pPr>
            <a:r>
              <a:rPr lang="en-GB" b="1" dirty="0">
                <a:solidFill>
                  <a:schemeClr val="tx2">
                    <a:lumMod val="75000"/>
                  </a:schemeClr>
                </a:solidFill>
              </a:rPr>
              <a:t>It is a world worth exploring </a:t>
            </a:r>
          </a:p>
          <a:p>
            <a:pPr marL="0" indent="0">
              <a:buNone/>
            </a:pPr>
            <a:r>
              <a:rPr lang="en-GB" b="1" dirty="0">
                <a:solidFill>
                  <a:schemeClr val="tx2">
                    <a:lumMod val="75000"/>
                  </a:schemeClr>
                </a:solidFill>
              </a:rPr>
              <a:t>It is worth your time </a:t>
            </a:r>
          </a:p>
          <a:p>
            <a:pPr marL="0" indent="0">
              <a:buNone/>
            </a:pPr>
            <a:r>
              <a:rPr lang="en-GB" b="1" dirty="0">
                <a:solidFill>
                  <a:schemeClr val="tx2">
                    <a:lumMod val="75000"/>
                  </a:schemeClr>
                </a:solidFill>
              </a:rPr>
              <a:t>What you discover just might be divine.</a:t>
            </a:r>
          </a:p>
          <a:p>
            <a:endParaRPr lang="en-GB" b="1" dirty="0">
              <a:solidFill>
                <a:schemeClr val="tx2">
                  <a:lumMod val="75000"/>
                </a:schemeClr>
              </a:solidFill>
            </a:endParaRPr>
          </a:p>
        </p:txBody>
      </p:sp>
    </p:spTree>
    <p:extLst>
      <p:ext uri="{BB962C8B-B14F-4D97-AF65-F5344CB8AC3E}">
        <p14:creationId xmlns:p14="http://schemas.microsoft.com/office/powerpoint/2010/main" val="21219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500"/>
                                        <p:tgtEl>
                                          <p:spTgt spid="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fade">
                                      <p:cBhvr>
                                        <p:cTn id="82" dur="500"/>
                                        <p:tgtEl>
                                          <p:spTgt spid="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xEl>
                                              <p:pRg st="16" end="16"/>
                                            </p:txEl>
                                          </p:spTgt>
                                        </p:tgtEl>
                                        <p:attrNameLst>
                                          <p:attrName>style.visibility</p:attrName>
                                        </p:attrNameLst>
                                      </p:cBhvr>
                                      <p:to>
                                        <p:strVal val="visible"/>
                                      </p:to>
                                    </p:set>
                                    <p:animEffect transition="in" filter="fade">
                                      <p:cBhvr>
                                        <p:cTn id="87" dur="500"/>
                                        <p:tgtEl>
                                          <p:spTgt spid="4">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xEl>
                                              <p:pRg st="17" end="17"/>
                                            </p:txEl>
                                          </p:spTgt>
                                        </p:tgtEl>
                                        <p:attrNameLst>
                                          <p:attrName>style.visibility</p:attrName>
                                        </p:attrNameLst>
                                      </p:cBhvr>
                                      <p:to>
                                        <p:strVal val="visible"/>
                                      </p:to>
                                    </p:set>
                                    <p:animEffect transition="in" filter="fade">
                                      <p:cBhvr>
                                        <p:cTn id="92" dur="500"/>
                                        <p:tgtEl>
                                          <p:spTgt spid="4">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txEl>
                                              <p:pRg st="18" end="18"/>
                                            </p:txEl>
                                          </p:spTgt>
                                        </p:tgtEl>
                                        <p:attrNameLst>
                                          <p:attrName>style.visibility</p:attrName>
                                        </p:attrNameLst>
                                      </p:cBhvr>
                                      <p:to>
                                        <p:strVal val="visible"/>
                                      </p:to>
                                    </p:set>
                                    <p:animEffect transition="in" filter="fade">
                                      <p:cBhvr>
                                        <p:cTn id="97" dur="500"/>
                                        <p:tgtEl>
                                          <p:spTgt spid="4">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txEl>
                                              <p:pRg st="19" end="19"/>
                                            </p:txEl>
                                          </p:spTgt>
                                        </p:tgtEl>
                                        <p:attrNameLst>
                                          <p:attrName>style.visibility</p:attrName>
                                        </p:attrNameLst>
                                      </p:cBhvr>
                                      <p:to>
                                        <p:strVal val="visible"/>
                                      </p:to>
                                    </p:set>
                                    <p:animEffect transition="in" filter="fade">
                                      <p:cBhvr>
                                        <p:cTn id="102" dur="500"/>
                                        <p:tgtEl>
                                          <p:spTgt spid="4">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xEl>
                                              <p:pRg st="20" end="20"/>
                                            </p:txEl>
                                          </p:spTgt>
                                        </p:tgtEl>
                                        <p:attrNameLst>
                                          <p:attrName>style.visibility</p:attrName>
                                        </p:attrNameLst>
                                      </p:cBhvr>
                                      <p:to>
                                        <p:strVal val="visible"/>
                                      </p:to>
                                    </p:set>
                                    <p:animEffect transition="in" filter="fade">
                                      <p:cBhvr>
                                        <p:cTn id="107"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en-GB" dirty="0"/>
              <a:t>Additional activity</a:t>
            </a:r>
          </a:p>
        </p:txBody>
      </p:sp>
      <p:sp>
        <p:nvSpPr>
          <p:cNvPr id="3" name="Content Placeholder 2"/>
          <p:cNvSpPr>
            <a:spLocks noGrp="1"/>
          </p:cNvSpPr>
          <p:nvPr>
            <p:ph idx="1"/>
          </p:nvPr>
        </p:nvSpPr>
        <p:spPr>
          <a:xfrm>
            <a:off x="457200" y="1124744"/>
            <a:ext cx="7715200" cy="5472608"/>
          </a:xfrm>
        </p:spPr>
        <p:txBody>
          <a:bodyPr>
            <a:normAutofit/>
          </a:bodyPr>
          <a:lstStyle/>
          <a:p>
            <a:r>
              <a:rPr lang="en-GB" dirty="0">
                <a:solidFill>
                  <a:srgbClr val="002060"/>
                </a:solidFill>
              </a:rPr>
              <a:t>The ‘Spoken Word’ describes the Bible in 45 vivid references in just over 2 minutes.</a:t>
            </a:r>
          </a:p>
          <a:p>
            <a:r>
              <a:rPr lang="en-GB" dirty="0">
                <a:solidFill>
                  <a:srgbClr val="002060"/>
                </a:solidFill>
              </a:rPr>
              <a:t>Can you say which sentences in the performance you understand?</a:t>
            </a:r>
          </a:p>
          <a:p>
            <a:r>
              <a:rPr lang="en-GB" dirty="0">
                <a:solidFill>
                  <a:srgbClr val="002060"/>
                </a:solidFill>
              </a:rPr>
              <a:t>Which sentences did you not understand? </a:t>
            </a:r>
          </a:p>
          <a:p>
            <a:r>
              <a:rPr lang="en-GB" dirty="0">
                <a:solidFill>
                  <a:srgbClr val="002060"/>
                </a:solidFill>
              </a:rPr>
              <a:t>Does this performance tell you more about the significance and value of the Bible? How and why?</a:t>
            </a:r>
          </a:p>
          <a:p>
            <a:r>
              <a:rPr lang="en-GB" dirty="0">
                <a:solidFill>
                  <a:srgbClr val="002060"/>
                </a:solidFill>
              </a:rPr>
              <a:t>Select your favourite 10 sentences, and perform them yourself.</a:t>
            </a:r>
          </a:p>
        </p:txBody>
      </p:sp>
    </p:spTree>
    <p:extLst>
      <p:ext uri="{BB962C8B-B14F-4D97-AF65-F5344CB8AC3E}">
        <p14:creationId xmlns:p14="http://schemas.microsoft.com/office/powerpoint/2010/main" val="11652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353-FD17-42A4-BCC1-0958419BA3F6}"/>
              </a:ext>
            </a:extLst>
          </p:cNvPr>
          <p:cNvSpPr>
            <a:spLocks noGrp="1"/>
          </p:cNvSpPr>
          <p:nvPr>
            <p:ph type="title"/>
          </p:nvPr>
        </p:nvSpPr>
        <p:spPr>
          <a:xfrm>
            <a:off x="623888" y="2139554"/>
            <a:ext cx="7886700" cy="1723787"/>
          </a:xfrm>
        </p:spPr>
        <p:txBody>
          <a:bodyPr>
            <a:normAutofit/>
          </a:bodyPr>
          <a:lstStyle/>
          <a:p>
            <a:r>
              <a:rPr lang="en-GB" sz="5400" b="1" dirty="0">
                <a:solidFill>
                  <a:schemeClr val="accent1">
                    <a:lumMod val="50000"/>
                  </a:schemeClr>
                </a:solidFill>
              </a:rPr>
              <a:t>When you feel new…</a:t>
            </a:r>
          </a:p>
        </p:txBody>
      </p:sp>
      <p:sp>
        <p:nvSpPr>
          <p:cNvPr id="3" name="Text Placeholder 2">
            <a:extLst>
              <a:ext uri="{FF2B5EF4-FFF2-40B4-BE49-F238E27FC236}">
                <a16:creationId xmlns:a16="http://schemas.microsoft.com/office/drawing/2014/main" id="{314B0058-AC9D-4FDD-9087-0F5851101074}"/>
              </a:ext>
            </a:extLst>
          </p:cNvPr>
          <p:cNvSpPr>
            <a:spLocks noGrp="1"/>
          </p:cNvSpPr>
          <p:nvPr>
            <p:ph type="body" idx="1"/>
          </p:nvPr>
        </p:nvSpPr>
        <p:spPr>
          <a:xfrm>
            <a:off x="623888" y="3830718"/>
            <a:ext cx="7886700" cy="1125140"/>
          </a:xfrm>
        </p:spPr>
        <p:txBody>
          <a:bodyPr>
            <a:normAutofit/>
          </a:bodyPr>
          <a:lstStyle/>
          <a:p>
            <a:r>
              <a:rPr lang="en-GB" sz="3300" dirty="0">
                <a:solidFill>
                  <a:schemeClr val="accent1">
                    <a:lumMod val="50000"/>
                  </a:schemeClr>
                </a:solidFill>
              </a:rPr>
              <a:t>What can help us to start a new stage of life well? </a:t>
            </a:r>
          </a:p>
        </p:txBody>
      </p:sp>
    </p:spTree>
    <p:extLst>
      <p:ext uri="{BB962C8B-B14F-4D97-AF65-F5344CB8AC3E}">
        <p14:creationId xmlns:p14="http://schemas.microsoft.com/office/powerpoint/2010/main" val="279513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accent5">
                    <a:lumMod val="50000"/>
                  </a:schemeClr>
                </a:solidFill>
              </a:rPr>
              <a:t>Feeling new?</a:t>
            </a:r>
          </a:p>
        </p:txBody>
      </p:sp>
      <p:sp>
        <p:nvSpPr>
          <p:cNvPr id="3" name="Content Placeholder 2"/>
          <p:cNvSpPr>
            <a:spLocks noGrp="1"/>
          </p:cNvSpPr>
          <p:nvPr>
            <p:ph idx="1"/>
          </p:nvPr>
        </p:nvSpPr>
        <p:spPr>
          <a:xfrm>
            <a:off x="628650" y="1484784"/>
            <a:ext cx="7687766" cy="4692179"/>
          </a:xfrm>
        </p:spPr>
        <p:txBody>
          <a:bodyPr>
            <a:normAutofit fontScale="92500"/>
          </a:bodyPr>
          <a:lstStyle/>
          <a:p>
            <a:r>
              <a:rPr lang="en-GB" sz="3200" dirty="0">
                <a:solidFill>
                  <a:srgbClr val="FF3333"/>
                </a:solidFill>
              </a:rPr>
              <a:t>Coming to a new school and making a fresh start can be exciting and fun</a:t>
            </a:r>
          </a:p>
          <a:p>
            <a:r>
              <a:rPr lang="en-GB" sz="3200" dirty="0">
                <a:solidFill>
                  <a:srgbClr val="FF3333"/>
                </a:solidFill>
              </a:rPr>
              <a:t>Then again it can be a bit worrying, and feel like hard work some days</a:t>
            </a:r>
          </a:p>
          <a:p>
            <a:r>
              <a:rPr lang="en-GB" sz="3200" dirty="0">
                <a:solidFill>
                  <a:srgbClr val="FF3333"/>
                </a:solidFill>
              </a:rPr>
              <a:t>What helps?</a:t>
            </a:r>
          </a:p>
          <a:p>
            <a:r>
              <a:rPr lang="en-GB" sz="3200" dirty="0">
                <a:solidFill>
                  <a:srgbClr val="FF3333"/>
                </a:solidFill>
              </a:rPr>
              <a:t>Try asking yourself: can ancient wisdom help?</a:t>
            </a:r>
          </a:p>
          <a:p>
            <a:r>
              <a:rPr lang="en-GB" sz="3200" dirty="0">
                <a:solidFill>
                  <a:srgbClr val="FF3333"/>
                </a:solidFill>
              </a:rPr>
              <a:t>On the next slide, nine things that may be difficult or good about new starts. </a:t>
            </a:r>
          </a:p>
          <a:p>
            <a:r>
              <a:rPr lang="en-GB" sz="3200" dirty="0">
                <a:solidFill>
                  <a:srgbClr val="FF3333"/>
                </a:solidFill>
              </a:rPr>
              <a:t>Which are good, and which are hard for you?</a:t>
            </a:r>
          </a:p>
        </p:txBody>
      </p:sp>
    </p:spTree>
    <p:extLst>
      <p:ext uri="{BB962C8B-B14F-4D97-AF65-F5344CB8AC3E}">
        <p14:creationId xmlns:p14="http://schemas.microsoft.com/office/powerpoint/2010/main" val="18124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solidFill>
                  <a:schemeClr val="accent4">
                    <a:lumMod val="60000"/>
                    <a:lumOff val="40000"/>
                  </a:schemeClr>
                </a:solidFill>
              </a:rPr>
              <a:t>What is hard about moving schools? What is good about moving schools?</a:t>
            </a:r>
          </a:p>
        </p:txBody>
      </p:sp>
      <p:sp>
        <p:nvSpPr>
          <p:cNvPr id="4" name="Cloud Callout 3"/>
          <p:cNvSpPr/>
          <p:nvPr/>
        </p:nvSpPr>
        <p:spPr>
          <a:xfrm>
            <a:off x="971600" y="1556792"/>
            <a:ext cx="2952328" cy="1368152"/>
          </a:xfrm>
          <a:prstGeom prst="cloudCallout">
            <a:avLst>
              <a:gd name="adj1" fmla="val -44189"/>
              <a:gd name="adj2" fmla="val 31822"/>
            </a:avLst>
          </a:prstGeom>
          <a:solidFill>
            <a:schemeClr val="accent1">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Finding my way around</a:t>
            </a:r>
          </a:p>
        </p:txBody>
      </p:sp>
      <p:sp>
        <p:nvSpPr>
          <p:cNvPr id="5" name="Cloud Callout 4"/>
          <p:cNvSpPr/>
          <p:nvPr/>
        </p:nvSpPr>
        <p:spPr>
          <a:xfrm>
            <a:off x="437463" y="2780928"/>
            <a:ext cx="2952328" cy="1368152"/>
          </a:xfrm>
          <a:prstGeom prst="cloudCallout">
            <a:avLst>
              <a:gd name="adj1" fmla="val -44189"/>
              <a:gd name="adj2" fmla="val 31822"/>
            </a:avLst>
          </a:prstGeom>
          <a:solidFill>
            <a:schemeClr val="accent2">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Making new friends</a:t>
            </a:r>
          </a:p>
        </p:txBody>
      </p:sp>
      <p:sp>
        <p:nvSpPr>
          <p:cNvPr id="6" name="Cloud Callout 5"/>
          <p:cNvSpPr/>
          <p:nvPr/>
        </p:nvSpPr>
        <p:spPr>
          <a:xfrm>
            <a:off x="3140224" y="1628800"/>
            <a:ext cx="2952328" cy="1368152"/>
          </a:xfrm>
          <a:prstGeom prst="cloudCallout">
            <a:avLst>
              <a:gd name="adj1" fmla="val -44189"/>
              <a:gd name="adj2" fmla="val 31822"/>
            </a:avLst>
          </a:prstGeom>
          <a:solidFill>
            <a:srgbClr val="FFFF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Learning to fit into the new school</a:t>
            </a:r>
          </a:p>
        </p:txBody>
      </p:sp>
      <p:sp>
        <p:nvSpPr>
          <p:cNvPr id="7" name="Cloud Callout 6"/>
          <p:cNvSpPr/>
          <p:nvPr/>
        </p:nvSpPr>
        <p:spPr>
          <a:xfrm>
            <a:off x="3095836" y="2852936"/>
            <a:ext cx="2952328" cy="1368152"/>
          </a:xfrm>
          <a:prstGeom prst="cloudCallout">
            <a:avLst>
              <a:gd name="adj1" fmla="val -44189"/>
              <a:gd name="adj2" fmla="val 31822"/>
            </a:avLst>
          </a:prstGeom>
          <a:solidFill>
            <a:srgbClr val="92D05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Being more like a grown up</a:t>
            </a:r>
          </a:p>
        </p:txBody>
      </p:sp>
      <p:sp>
        <p:nvSpPr>
          <p:cNvPr id="8" name="Cloud Callout 7"/>
          <p:cNvSpPr/>
          <p:nvPr/>
        </p:nvSpPr>
        <p:spPr>
          <a:xfrm>
            <a:off x="3275856" y="4077072"/>
            <a:ext cx="2952328" cy="1368152"/>
          </a:xfrm>
          <a:prstGeom prst="cloudCallout">
            <a:avLst>
              <a:gd name="adj1" fmla="val -44189"/>
              <a:gd name="adj2" fmla="val 31822"/>
            </a:avLst>
          </a:prstGeom>
          <a:solidFill>
            <a:srgbClr val="FF00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5">
                    <a:lumMod val="60000"/>
                    <a:lumOff val="40000"/>
                  </a:schemeClr>
                </a:solidFill>
              </a:rPr>
              <a:t>Not feeling lonely</a:t>
            </a:r>
          </a:p>
        </p:txBody>
      </p:sp>
      <p:sp>
        <p:nvSpPr>
          <p:cNvPr id="9" name="Cloud Callout 8"/>
          <p:cNvSpPr/>
          <p:nvPr/>
        </p:nvSpPr>
        <p:spPr>
          <a:xfrm>
            <a:off x="5940152" y="3933056"/>
            <a:ext cx="2952328" cy="1440160"/>
          </a:xfrm>
          <a:prstGeom prst="cloudCallout">
            <a:avLst>
              <a:gd name="adj1" fmla="val -44189"/>
              <a:gd name="adj2" fmla="val 31822"/>
            </a:avLst>
          </a:prstGeom>
          <a:solidFill>
            <a:schemeClr val="accent5">
              <a:lumMod val="60000"/>
              <a:lumOff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Thinking about my future</a:t>
            </a:r>
          </a:p>
        </p:txBody>
      </p:sp>
      <p:sp>
        <p:nvSpPr>
          <p:cNvPr id="10" name="Cloud Callout 9"/>
          <p:cNvSpPr/>
          <p:nvPr/>
        </p:nvSpPr>
        <p:spPr>
          <a:xfrm>
            <a:off x="5652120" y="2636912"/>
            <a:ext cx="2952328" cy="1368152"/>
          </a:xfrm>
          <a:prstGeom prst="cloudCallout">
            <a:avLst>
              <a:gd name="adj1" fmla="val -44189"/>
              <a:gd name="adj2" fmla="val 31822"/>
            </a:avLst>
          </a:prstGeom>
          <a:solidFill>
            <a:schemeClr val="accent6"/>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Feeling tired</a:t>
            </a:r>
          </a:p>
        </p:txBody>
      </p:sp>
      <p:sp>
        <p:nvSpPr>
          <p:cNvPr id="11" name="Cloud Callout 10"/>
          <p:cNvSpPr/>
          <p:nvPr/>
        </p:nvSpPr>
        <p:spPr>
          <a:xfrm>
            <a:off x="5940152" y="1556792"/>
            <a:ext cx="2952328" cy="1368152"/>
          </a:xfrm>
          <a:prstGeom prst="cloudCallout">
            <a:avLst>
              <a:gd name="adj1" fmla="val -44189"/>
              <a:gd name="adj2" fmla="val 31822"/>
            </a:avLst>
          </a:prstGeom>
          <a:solidFill>
            <a:srgbClr val="00B0F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Hoping to do my best</a:t>
            </a:r>
          </a:p>
        </p:txBody>
      </p:sp>
      <p:sp>
        <p:nvSpPr>
          <p:cNvPr id="12" name="Cloud Callout 11"/>
          <p:cNvSpPr/>
          <p:nvPr/>
        </p:nvSpPr>
        <p:spPr>
          <a:xfrm>
            <a:off x="575556" y="4005064"/>
            <a:ext cx="2952328" cy="1368152"/>
          </a:xfrm>
          <a:prstGeom prst="cloudCallout">
            <a:avLst>
              <a:gd name="adj1" fmla="val -44189"/>
              <a:gd name="adj2" fmla="val 31822"/>
            </a:avLst>
          </a:prstGeom>
          <a:solidFill>
            <a:schemeClr val="accent4">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Trusting that things will work out well</a:t>
            </a:r>
          </a:p>
        </p:txBody>
      </p:sp>
      <p:sp>
        <p:nvSpPr>
          <p:cNvPr id="3" name="TextBox 2"/>
          <p:cNvSpPr txBox="1"/>
          <p:nvPr/>
        </p:nvSpPr>
        <p:spPr>
          <a:xfrm>
            <a:off x="1907704" y="5589240"/>
            <a:ext cx="5688632" cy="923330"/>
          </a:xfrm>
          <a:prstGeom prst="rect">
            <a:avLst/>
          </a:prstGeom>
          <a:noFill/>
        </p:spPr>
        <p:txBody>
          <a:bodyPr wrap="square" rtlCol="0">
            <a:spAutoFit/>
          </a:bodyPr>
          <a:lstStyle/>
          <a:p>
            <a:r>
              <a:rPr lang="en-GB" b="1" dirty="0"/>
              <a:t>On the next slide, Oliver, aged 12, expresses his feeling about starting at a new school in  picture. Guess what he drew.</a:t>
            </a:r>
          </a:p>
        </p:txBody>
      </p:sp>
    </p:spTree>
    <p:extLst>
      <p:ext uri="{BB962C8B-B14F-4D97-AF65-F5344CB8AC3E}">
        <p14:creationId xmlns:p14="http://schemas.microsoft.com/office/powerpoint/2010/main" val="19824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7442"/>
            <a:ext cx="9190807" cy="6460778"/>
          </a:xfrm>
          <a:prstGeom prst="rect">
            <a:avLst/>
          </a:prstGeom>
        </p:spPr>
      </p:pic>
      <p:sp>
        <p:nvSpPr>
          <p:cNvPr id="3" name="TextBox 2"/>
          <p:cNvSpPr txBox="1"/>
          <p:nvPr/>
        </p:nvSpPr>
        <p:spPr>
          <a:xfrm>
            <a:off x="5580112" y="4361036"/>
            <a:ext cx="3456384" cy="2308324"/>
          </a:xfrm>
          <a:prstGeom prst="rect">
            <a:avLst/>
          </a:prstGeom>
          <a:solidFill>
            <a:schemeClr val="accent1"/>
          </a:solidFill>
        </p:spPr>
        <p:txBody>
          <a:bodyPr wrap="square" rtlCol="0">
            <a:spAutoFit/>
          </a:bodyPr>
          <a:lstStyle/>
          <a:p>
            <a:r>
              <a:rPr lang="en-GB" sz="2400" b="1" dirty="0">
                <a:solidFill>
                  <a:schemeClr val="accent1">
                    <a:lumMod val="20000"/>
                    <a:lumOff val="80000"/>
                  </a:schemeClr>
                </a:solidFill>
              </a:rPr>
              <a:t>Oliver made his artwork to express a feeling we all have sometimes. Do you feel that the obstacles of life get in the way of your joy and achievement?</a:t>
            </a:r>
          </a:p>
        </p:txBody>
      </p:sp>
    </p:spTree>
    <p:extLst>
      <p:ext uri="{BB962C8B-B14F-4D97-AF65-F5344CB8AC3E}">
        <p14:creationId xmlns:p14="http://schemas.microsoft.com/office/powerpoint/2010/main" val="15863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1409"/>
            <a:ext cx="9144000" cy="6535182"/>
          </a:xfrm>
          <a:prstGeom prst="rect">
            <a:avLst/>
          </a:prstGeom>
        </p:spPr>
      </p:pic>
      <p:sp>
        <p:nvSpPr>
          <p:cNvPr id="3" name="TextBox 2"/>
          <p:cNvSpPr txBox="1"/>
          <p:nvPr/>
        </p:nvSpPr>
        <p:spPr>
          <a:xfrm>
            <a:off x="3923928" y="4509120"/>
            <a:ext cx="5184576" cy="2308324"/>
          </a:xfrm>
          <a:prstGeom prst="rect">
            <a:avLst/>
          </a:prstGeom>
          <a:solidFill>
            <a:schemeClr val="accent1"/>
          </a:solidFill>
        </p:spPr>
        <p:txBody>
          <a:bodyPr wrap="square" rtlCol="0">
            <a:spAutoFit/>
          </a:bodyPr>
          <a:lstStyle/>
          <a:p>
            <a:r>
              <a:rPr lang="en-GB" sz="2400" b="1" dirty="0">
                <a:solidFill>
                  <a:schemeClr val="accent1">
                    <a:lumMod val="20000"/>
                    <a:lumOff val="80000"/>
                  </a:schemeClr>
                </a:solidFill>
              </a:rPr>
              <a:t>Life is like a journey.  Notice some good things and some bad, in this picture of the journey of life. And notice that people are uncertain what happens at the end. What helps us find our way on the journey of life?</a:t>
            </a:r>
          </a:p>
        </p:txBody>
      </p:sp>
      <p:sp>
        <p:nvSpPr>
          <p:cNvPr id="4" name="Right Arrow 3"/>
          <p:cNvSpPr/>
          <p:nvPr/>
        </p:nvSpPr>
        <p:spPr>
          <a:xfrm>
            <a:off x="179512" y="2636912"/>
            <a:ext cx="2448272" cy="18391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This guy is  giving away guidebooks to life’s journey. </a:t>
            </a:r>
          </a:p>
        </p:txBody>
      </p:sp>
    </p:spTree>
    <p:extLst>
      <p:ext uri="{BB962C8B-B14F-4D97-AF65-F5344CB8AC3E}">
        <p14:creationId xmlns:p14="http://schemas.microsoft.com/office/powerpoint/2010/main" val="14087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325562"/>
          </a:xfrm>
        </p:spPr>
        <p:txBody>
          <a:bodyPr>
            <a:normAutofit fontScale="90000"/>
          </a:bodyPr>
          <a:lstStyle/>
          <a:p>
            <a:pPr algn="l"/>
            <a:r>
              <a:rPr lang="en-GB" dirty="0">
                <a:solidFill>
                  <a:schemeClr val="tx2"/>
                </a:solidFill>
              </a:rPr>
              <a:t>Good News For Everyone! is </a:t>
            </a:r>
            <a:br>
              <a:rPr lang="en-GB" dirty="0">
                <a:solidFill>
                  <a:schemeClr val="tx2"/>
                </a:solidFill>
              </a:rPr>
            </a:br>
            <a:r>
              <a:rPr lang="en-GB" dirty="0">
                <a:solidFill>
                  <a:schemeClr val="tx2"/>
                </a:solidFill>
              </a:rPr>
              <a:t>a charity that gives away Bibles…</a:t>
            </a:r>
          </a:p>
        </p:txBody>
      </p:sp>
      <p:sp>
        <p:nvSpPr>
          <p:cNvPr id="3" name="Content Placeholder 2"/>
          <p:cNvSpPr>
            <a:spLocks noGrp="1"/>
          </p:cNvSpPr>
          <p:nvPr>
            <p:ph idx="1"/>
          </p:nvPr>
        </p:nvSpPr>
        <p:spPr>
          <a:xfrm>
            <a:off x="457200" y="1772816"/>
            <a:ext cx="8229600" cy="4536504"/>
          </a:xfrm>
        </p:spPr>
        <p:txBody>
          <a:bodyPr>
            <a:normAutofit fontScale="92500" lnSpcReduction="10000"/>
          </a:bodyPr>
          <a:lstStyle/>
          <a:p>
            <a:r>
              <a:rPr lang="en-GB" dirty="0">
                <a:solidFill>
                  <a:srgbClr val="FF3333"/>
                </a:solidFill>
              </a:rPr>
              <a:t>Why? Because we think that the Bible is like a guidebook to life, something everyone needs.</a:t>
            </a:r>
          </a:p>
          <a:p>
            <a:r>
              <a:rPr lang="en-GB" dirty="0">
                <a:solidFill>
                  <a:srgbClr val="FF3333"/>
                </a:solidFill>
              </a:rPr>
              <a:t>As you make a start in your new school, you can receive a free copy of the Christian scriptures, the New Testament and Psalms.</a:t>
            </a:r>
          </a:p>
          <a:p>
            <a:r>
              <a:rPr lang="en-GB" dirty="0">
                <a:solidFill>
                  <a:srgbClr val="FF3333"/>
                </a:solidFill>
              </a:rPr>
              <a:t>It is full of guidance for life.</a:t>
            </a:r>
          </a:p>
          <a:p>
            <a:r>
              <a:rPr lang="en-GB" dirty="0">
                <a:solidFill>
                  <a:srgbClr val="FF3333"/>
                </a:solidFill>
              </a:rPr>
              <a:t>For example, the Bible has something to say about the opportunities and worries of making a fresh start. Look at the examples on the next slide. Which do you think are the wisest?</a:t>
            </a:r>
          </a:p>
        </p:txBody>
      </p:sp>
    </p:spTree>
    <p:extLst>
      <p:ext uri="{BB962C8B-B14F-4D97-AF65-F5344CB8AC3E}">
        <p14:creationId xmlns:p14="http://schemas.microsoft.com/office/powerpoint/2010/main" val="8981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7778183"/>
              </p:ext>
            </p:extLst>
          </p:nvPr>
        </p:nvGraphicFramePr>
        <p:xfrm>
          <a:off x="179512" y="44624"/>
          <a:ext cx="8856984" cy="6772225"/>
        </p:xfrm>
        <a:graphic>
          <a:graphicData uri="http://schemas.openxmlformats.org/drawingml/2006/table">
            <a:tbl>
              <a:tblPr firstRow="1" bandRow="1">
                <a:tableStyleId>{5C22544A-7EE6-4342-B048-85BDC9FD1C3A}</a:tableStyleId>
              </a:tblPr>
              <a:tblGrid>
                <a:gridCol w="2808311">
                  <a:extLst>
                    <a:ext uri="{9D8B030D-6E8A-4147-A177-3AD203B41FA5}">
                      <a16:colId xmlns:a16="http://schemas.microsoft.com/office/drawing/2014/main" val="20000"/>
                    </a:ext>
                  </a:extLst>
                </a:gridCol>
                <a:gridCol w="6048673">
                  <a:extLst>
                    <a:ext uri="{9D8B030D-6E8A-4147-A177-3AD203B41FA5}">
                      <a16:colId xmlns:a16="http://schemas.microsoft.com/office/drawing/2014/main" val="20001"/>
                    </a:ext>
                  </a:extLst>
                </a:gridCol>
              </a:tblGrid>
              <a:tr h="696077">
                <a:tc>
                  <a:txBody>
                    <a:bodyPr/>
                    <a:lstStyle/>
                    <a:p>
                      <a:pPr algn="ctr"/>
                      <a:r>
                        <a:rPr lang="en-GB" sz="2100" b="1" dirty="0">
                          <a:solidFill>
                            <a:srgbClr val="002060"/>
                          </a:solidFill>
                        </a:rPr>
                        <a:t>Finding my way around</a:t>
                      </a:r>
                    </a:p>
                  </a:txBody>
                  <a:tcPr anchor="ctr">
                    <a:solidFill>
                      <a:schemeClr val="tx2">
                        <a:lumMod val="20000"/>
                        <a:lumOff val="80000"/>
                      </a:schemeClr>
                    </a:solidFill>
                  </a:tcPr>
                </a:tc>
                <a:tc>
                  <a:txBody>
                    <a:bodyPr/>
                    <a:lstStyle/>
                    <a:p>
                      <a:r>
                        <a:rPr lang="en-GB" b="1" dirty="0">
                          <a:solidFill>
                            <a:srgbClr val="002060"/>
                          </a:solidFill>
                          <a:latin typeface="+mn-lt"/>
                        </a:rPr>
                        <a:t>“Give your burdens to the Lord, and he will take care of you.” Psalm 55:22</a:t>
                      </a:r>
                    </a:p>
                  </a:txBody>
                  <a:tcPr>
                    <a:solidFill>
                      <a:schemeClr val="tx2">
                        <a:lumMod val="20000"/>
                        <a:lumOff val="80000"/>
                      </a:schemeClr>
                    </a:solidFill>
                  </a:tcPr>
                </a:tc>
                <a:extLst>
                  <a:ext uri="{0D108BD9-81ED-4DB2-BD59-A6C34878D82A}">
                    <a16:rowId xmlns:a16="http://schemas.microsoft.com/office/drawing/2014/main" val="10000"/>
                  </a:ext>
                </a:extLst>
              </a:tr>
              <a:tr h="696077">
                <a:tc>
                  <a:txBody>
                    <a:bodyPr/>
                    <a:lstStyle/>
                    <a:p>
                      <a:pPr algn="ctr"/>
                      <a:r>
                        <a:rPr lang="en-GB" sz="2100" b="1" dirty="0">
                          <a:solidFill>
                            <a:srgbClr val="002060"/>
                          </a:solidFill>
                        </a:rPr>
                        <a:t>Making new friends</a:t>
                      </a:r>
                    </a:p>
                  </a:txBody>
                  <a:tcPr anchor="ctr">
                    <a:solidFill>
                      <a:schemeClr val="accent2">
                        <a:lumMod val="40000"/>
                        <a:lumOff val="60000"/>
                      </a:schemeClr>
                    </a:solidFill>
                  </a:tcPr>
                </a:tc>
                <a:tc>
                  <a:txBody>
                    <a:bodyPr/>
                    <a:lstStyle/>
                    <a:p>
                      <a:r>
                        <a:rPr lang="en-GB" sz="1800" b="1" i="0" kern="1200" dirty="0">
                          <a:solidFill>
                            <a:srgbClr val="002060"/>
                          </a:solidFill>
                          <a:effectLst/>
                          <a:latin typeface="+mn-lt"/>
                          <a:ea typeface="+mn-ea"/>
                          <a:cs typeface="+mn-cs"/>
                        </a:rPr>
                        <a:t>“The seeds of good deeds become a tree of life; a wise person wins friends.” Proverbs 11:30</a:t>
                      </a:r>
                      <a:endParaRPr lang="en-GB" b="1" dirty="0">
                        <a:solidFill>
                          <a:srgbClr val="002060"/>
                        </a:solidFill>
                        <a:latin typeface="+mn-lt"/>
                      </a:endParaRPr>
                    </a:p>
                  </a:txBody>
                  <a:tcPr>
                    <a:solidFill>
                      <a:schemeClr val="accent2">
                        <a:lumMod val="40000"/>
                        <a:lumOff val="60000"/>
                      </a:schemeClr>
                    </a:solidFill>
                  </a:tcPr>
                </a:tc>
                <a:extLst>
                  <a:ext uri="{0D108BD9-81ED-4DB2-BD59-A6C34878D82A}">
                    <a16:rowId xmlns:a16="http://schemas.microsoft.com/office/drawing/2014/main" val="10001"/>
                  </a:ext>
                </a:extLst>
              </a:tr>
              <a:tr h="696077">
                <a:tc>
                  <a:txBody>
                    <a:bodyPr/>
                    <a:lstStyle/>
                    <a:p>
                      <a:pPr algn="ctr"/>
                      <a:r>
                        <a:rPr lang="en-GB" sz="2100" b="1" dirty="0">
                          <a:solidFill>
                            <a:srgbClr val="002060"/>
                          </a:solidFill>
                        </a:rPr>
                        <a:t>Trusting things will work out well</a:t>
                      </a:r>
                    </a:p>
                  </a:txBody>
                  <a:tcPr anchor="ctr">
                    <a:solidFill>
                      <a:schemeClr val="accent4">
                        <a:lumMod val="60000"/>
                        <a:lumOff val="40000"/>
                      </a:schemeClr>
                    </a:solidFill>
                  </a:tcPr>
                </a:tc>
                <a:tc>
                  <a:txBody>
                    <a:bodyPr/>
                    <a:lstStyle/>
                    <a:p>
                      <a:r>
                        <a:rPr lang="en-GB" b="1" dirty="0">
                          <a:solidFill>
                            <a:srgbClr val="002060"/>
                          </a:solidFill>
                          <a:latin typeface="+mn-lt"/>
                        </a:rPr>
                        <a:t>“Those who know your name trust in you, for you, O Lord, do not abandon those who search for you.” Psalm 9:10</a:t>
                      </a:r>
                    </a:p>
                  </a:txBody>
                  <a:tcPr>
                    <a:solidFill>
                      <a:schemeClr val="accent4">
                        <a:lumMod val="60000"/>
                        <a:lumOff val="40000"/>
                      </a:schemeClr>
                    </a:solidFill>
                  </a:tcPr>
                </a:tc>
                <a:extLst>
                  <a:ext uri="{0D108BD9-81ED-4DB2-BD59-A6C34878D82A}">
                    <a16:rowId xmlns:a16="http://schemas.microsoft.com/office/drawing/2014/main" val="10002"/>
                  </a:ext>
                </a:extLst>
              </a:tr>
              <a:tr h="696077">
                <a:tc>
                  <a:txBody>
                    <a:bodyPr/>
                    <a:lstStyle/>
                    <a:p>
                      <a:pPr algn="ctr"/>
                      <a:r>
                        <a:rPr lang="en-GB" sz="2100" b="1" dirty="0">
                          <a:solidFill>
                            <a:srgbClr val="002060"/>
                          </a:solidFill>
                        </a:rPr>
                        <a:t>Learning to fit into</a:t>
                      </a:r>
                      <a:r>
                        <a:rPr lang="en-GB" sz="2100" b="1" baseline="0" dirty="0">
                          <a:solidFill>
                            <a:srgbClr val="002060"/>
                          </a:solidFill>
                        </a:rPr>
                        <a:t> the new school</a:t>
                      </a:r>
                      <a:endParaRPr lang="en-GB" sz="2100" b="1" dirty="0">
                        <a:solidFill>
                          <a:srgbClr val="002060"/>
                        </a:solidFill>
                      </a:endParaRPr>
                    </a:p>
                  </a:txBody>
                  <a:tcPr anchor="ctr">
                    <a:solidFill>
                      <a:srgbClr val="FFFF00"/>
                    </a:solidFill>
                  </a:tcPr>
                </a:tc>
                <a:tc>
                  <a:txBody>
                    <a:bodyPr/>
                    <a:lstStyle/>
                    <a:p>
                      <a:r>
                        <a:rPr lang="en-GB" b="1" dirty="0">
                          <a:solidFill>
                            <a:srgbClr val="002060"/>
                          </a:solidFill>
                          <a:latin typeface="+mn-lt"/>
                        </a:rPr>
                        <a:t>“If your gift is to encourage others, be encouraging. If it is giving, give generously.” Romans 12:8</a:t>
                      </a:r>
                    </a:p>
                  </a:txBody>
                  <a:tcPr>
                    <a:solidFill>
                      <a:srgbClr val="FFFF00"/>
                    </a:solidFill>
                  </a:tcPr>
                </a:tc>
                <a:extLst>
                  <a:ext uri="{0D108BD9-81ED-4DB2-BD59-A6C34878D82A}">
                    <a16:rowId xmlns:a16="http://schemas.microsoft.com/office/drawing/2014/main" val="10003"/>
                  </a:ext>
                </a:extLst>
              </a:tr>
              <a:tr h="696077">
                <a:tc>
                  <a:txBody>
                    <a:bodyPr/>
                    <a:lstStyle/>
                    <a:p>
                      <a:pPr algn="ctr"/>
                      <a:r>
                        <a:rPr lang="en-GB" sz="2100" b="1" dirty="0">
                          <a:solidFill>
                            <a:srgbClr val="002060"/>
                          </a:solidFill>
                        </a:rPr>
                        <a:t>Hoping to do my best</a:t>
                      </a:r>
                    </a:p>
                  </a:txBody>
                  <a:tcPr anchor="ctr">
                    <a:solidFill>
                      <a:schemeClr val="tx2">
                        <a:lumMod val="60000"/>
                        <a:lumOff val="40000"/>
                      </a:schemeClr>
                    </a:solidFill>
                  </a:tcPr>
                </a:tc>
                <a:tc>
                  <a:txBody>
                    <a:bodyPr/>
                    <a:lstStyle/>
                    <a:p>
                      <a:r>
                        <a:rPr lang="en-GB" b="1" i="0" dirty="0">
                          <a:solidFill>
                            <a:srgbClr val="002060"/>
                          </a:solidFill>
                          <a:effectLst/>
                          <a:latin typeface="+mn-lt"/>
                        </a:rPr>
                        <a:t>“Use your hands for good hard work, and then give generously to others in need.” Ephesians 4:28</a:t>
                      </a:r>
                      <a:endParaRPr lang="en-GB" b="1" dirty="0">
                        <a:solidFill>
                          <a:srgbClr val="002060"/>
                        </a:solidFill>
                        <a:latin typeface="+mn-lt"/>
                      </a:endParaRPr>
                    </a:p>
                  </a:txBody>
                  <a:tcPr>
                    <a:solidFill>
                      <a:schemeClr val="tx2">
                        <a:lumMod val="60000"/>
                        <a:lumOff val="40000"/>
                      </a:schemeClr>
                    </a:solidFill>
                  </a:tcPr>
                </a:tc>
                <a:extLst>
                  <a:ext uri="{0D108BD9-81ED-4DB2-BD59-A6C34878D82A}">
                    <a16:rowId xmlns:a16="http://schemas.microsoft.com/office/drawing/2014/main" val="10004"/>
                  </a:ext>
                </a:extLst>
              </a:tr>
              <a:tr h="696077">
                <a:tc>
                  <a:txBody>
                    <a:bodyPr/>
                    <a:lstStyle/>
                    <a:p>
                      <a:pPr algn="ctr"/>
                      <a:r>
                        <a:rPr lang="en-GB" sz="2100" b="1" dirty="0">
                          <a:solidFill>
                            <a:srgbClr val="002060"/>
                          </a:solidFill>
                        </a:rPr>
                        <a:t>Being</a:t>
                      </a:r>
                      <a:r>
                        <a:rPr lang="en-GB" sz="2100" b="1" baseline="0" dirty="0">
                          <a:solidFill>
                            <a:srgbClr val="002060"/>
                          </a:solidFill>
                        </a:rPr>
                        <a:t> more like a grown up</a:t>
                      </a:r>
                      <a:endParaRPr lang="en-GB" sz="2100" b="1" dirty="0">
                        <a:solidFill>
                          <a:srgbClr val="002060"/>
                        </a:solidFill>
                      </a:endParaRPr>
                    </a:p>
                  </a:txBody>
                  <a:tcPr anchor="ctr">
                    <a:solidFill>
                      <a:srgbClr val="92D050"/>
                    </a:solidFill>
                  </a:tcPr>
                </a:tc>
                <a:tc>
                  <a:txBody>
                    <a:bodyPr/>
                    <a:lstStyle/>
                    <a:p>
                      <a:r>
                        <a:rPr lang="en-GB" sz="1800" b="1" i="0" kern="1200" dirty="0">
                          <a:solidFill>
                            <a:srgbClr val="002060"/>
                          </a:solidFill>
                          <a:effectLst/>
                          <a:latin typeface="+mn-lt"/>
                          <a:ea typeface="+mn-ea"/>
                          <a:cs typeface="+mn-cs"/>
                        </a:rPr>
                        <a:t>“Live in harmony with each other. Don’t be too proud to enjoy the company of ordinary people. And don’t think you know it all!” Romans 12:15-16</a:t>
                      </a:r>
                      <a:endParaRPr lang="en-GB" b="1" dirty="0">
                        <a:solidFill>
                          <a:srgbClr val="002060"/>
                        </a:solidFill>
                        <a:latin typeface="+mn-lt"/>
                      </a:endParaRPr>
                    </a:p>
                  </a:txBody>
                  <a:tcPr>
                    <a:solidFill>
                      <a:srgbClr val="92D050"/>
                    </a:solidFill>
                  </a:tcPr>
                </a:tc>
                <a:extLst>
                  <a:ext uri="{0D108BD9-81ED-4DB2-BD59-A6C34878D82A}">
                    <a16:rowId xmlns:a16="http://schemas.microsoft.com/office/drawing/2014/main" val="10005"/>
                  </a:ext>
                </a:extLst>
              </a:tr>
              <a:tr h="696077">
                <a:tc>
                  <a:txBody>
                    <a:bodyPr/>
                    <a:lstStyle/>
                    <a:p>
                      <a:pPr algn="ctr"/>
                      <a:r>
                        <a:rPr lang="en-GB" sz="2100" b="1" dirty="0">
                          <a:solidFill>
                            <a:srgbClr val="002060"/>
                          </a:solidFill>
                        </a:rPr>
                        <a:t>Not feeling lonely</a:t>
                      </a:r>
                    </a:p>
                  </a:txBody>
                  <a:tcPr anchor="ctr">
                    <a:solidFill>
                      <a:srgbClr val="FF0000"/>
                    </a:solidFill>
                  </a:tcPr>
                </a:tc>
                <a:tc>
                  <a:txBody>
                    <a:bodyPr/>
                    <a:lstStyle/>
                    <a:p>
                      <a:r>
                        <a:rPr lang="en-GB" b="1" dirty="0">
                          <a:solidFill>
                            <a:srgbClr val="002060"/>
                          </a:solidFill>
                          <a:latin typeface="+mn-lt"/>
                        </a:rPr>
                        <a:t>“God has said, “I will never fail you. I will never abandon you.” Hebrews 13:5</a:t>
                      </a:r>
                    </a:p>
                  </a:txBody>
                  <a:tcPr>
                    <a:solidFill>
                      <a:srgbClr val="FF0000"/>
                    </a:solidFill>
                  </a:tcPr>
                </a:tc>
                <a:extLst>
                  <a:ext uri="{0D108BD9-81ED-4DB2-BD59-A6C34878D82A}">
                    <a16:rowId xmlns:a16="http://schemas.microsoft.com/office/drawing/2014/main" val="10006"/>
                  </a:ext>
                </a:extLst>
              </a:tr>
              <a:tr h="696077">
                <a:tc>
                  <a:txBody>
                    <a:bodyPr/>
                    <a:lstStyle/>
                    <a:p>
                      <a:pPr algn="ctr"/>
                      <a:r>
                        <a:rPr lang="en-GB" sz="2100" b="1" dirty="0">
                          <a:solidFill>
                            <a:srgbClr val="002060"/>
                          </a:solidFill>
                        </a:rPr>
                        <a:t>Feeling tired</a:t>
                      </a:r>
                    </a:p>
                  </a:txBody>
                  <a:tcPr anchor="ctr">
                    <a:solidFill>
                      <a:srgbClr val="FFC000"/>
                    </a:solidFill>
                  </a:tcPr>
                </a:tc>
                <a:tc>
                  <a:txBody>
                    <a:bodyPr/>
                    <a:lstStyle/>
                    <a:p>
                      <a:r>
                        <a:rPr lang="en-GB" b="1" dirty="0">
                          <a:solidFill>
                            <a:srgbClr val="002060"/>
                          </a:solidFill>
                          <a:latin typeface="+mn-lt"/>
                        </a:rPr>
                        <a:t>“Be on guard. Stand firm in the faith. Be courageous. Be strong.” 1 Corinthians</a:t>
                      </a:r>
                      <a:r>
                        <a:rPr lang="en-GB" b="1" baseline="0" dirty="0">
                          <a:solidFill>
                            <a:srgbClr val="002060"/>
                          </a:solidFill>
                          <a:latin typeface="+mn-lt"/>
                        </a:rPr>
                        <a:t> 16:13</a:t>
                      </a:r>
                      <a:endParaRPr lang="en-GB" b="1" dirty="0">
                        <a:solidFill>
                          <a:srgbClr val="002060"/>
                        </a:solidFill>
                        <a:latin typeface="+mn-lt"/>
                      </a:endParaRPr>
                    </a:p>
                  </a:txBody>
                  <a:tcPr>
                    <a:solidFill>
                      <a:srgbClr val="FFC000"/>
                    </a:solidFill>
                  </a:tcPr>
                </a:tc>
                <a:extLst>
                  <a:ext uri="{0D108BD9-81ED-4DB2-BD59-A6C34878D82A}">
                    <a16:rowId xmlns:a16="http://schemas.microsoft.com/office/drawing/2014/main" val="10007"/>
                  </a:ext>
                </a:extLst>
              </a:tr>
              <a:tr h="696077">
                <a:tc>
                  <a:txBody>
                    <a:bodyPr/>
                    <a:lstStyle/>
                    <a:p>
                      <a:pPr algn="ctr"/>
                      <a:r>
                        <a:rPr lang="en-GB" sz="2100" b="1" dirty="0">
                          <a:solidFill>
                            <a:srgbClr val="002060"/>
                          </a:solidFill>
                        </a:rPr>
                        <a:t>Thinking about my future</a:t>
                      </a:r>
                    </a:p>
                  </a:txBody>
                  <a:tcPr anchor="ctr">
                    <a:solidFill>
                      <a:schemeClr val="accent5">
                        <a:lumMod val="40000"/>
                        <a:lumOff val="60000"/>
                      </a:schemeClr>
                    </a:solidFill>
                  </a:tcPr>
                </a:tc>
                <a:tc>
                  <a:txBody>
                    <a:bodyPr/>
                    <a:lstStyle/>
                    <a:p>
                      <a:r>
                        <a:rPr lang="en-GB" b="1" dirty="0">
                          <a:solidFill>
                            <a:srgbClr val="002060"/>
                          </a:solidFill>
                          <a:latin typeface="+mn-lt"/>
                        </a:rPr>
                        <a:t>“For I know the plans I have for you,” says the Lord. “They are plans for good and not for disaster, to give you a future and a hope.” Jeremiah 29:11</a:t>
                      </a:r>
                    </a:p>
                  </a:txBody>
                  <a:tcPr>
                    <a:solidFill>
                      <a:schemeClr val="accent5">
                        <a:lumMod val="40000"/>
                        <a:lumOff val="60000"/>
                      </a:schemeClr>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2987824" y="44624"/>
            <a:ext cx="6048673" cy="2232248"/>
          </a:xfrm>
          <a:prstGeom prst="rect">
            <a:avLst/>
          </a:prstGeom>
          <a:solidFill>
            <a:schemeClr val="bg2"/>
          </a:solidFill>
        </p:spPr>
        <p:txBody>
          <a:bodyPr wrap="square" rtlCol="0">
            <a:spAutoFit/>
          </a:bodyPr>
          <a:lstStyle/>
          <a:p>
            <a:endParaRPr lang="en-GB" dirty="0"/>
          </a:p>
        </p:txBody>
      </p:sp>
      <p:sp>
        <p:nvSpPr>
          <p:cNvPr id="7" name="TextBox 6"/>
          <p:cNvSpPr txBox="1"/>
          <p:nvPr/>
        </p:nvSpPr>
        <p:spPr>
          <a:xfrm>
            <a:off x="2987824" y="2276872"/>
            <a:ext cx="6048673" cy="2232248"/>
          </a:xfrm>
          <a:prstGeom prst="rect">
            <a:avLst/>
          </a:prstGeom>
          <a:solidFill>
            <a:schemeClr val="bg2"/>
          </a:solidFill>
        </p:spPr>
        <p:txBody>
          <a:bodyPr wrap="square" rtlCol="0">
            <a:spAutoFit/>
          </a:bodyPr>
          <a:lstStyle/>
          <a:p>
            <a:endParaRPr lang="en-GB" dirty="0"/>
          </a:p>
        </p:txBody>
      </p:sp>
      <p:sp>
        <p:nvSpPr>
          <p:cNvPr id="8" name="TextBox 7"/>
          <p:cNvSpPr txBox="1"/>
          <p:nvPr/>
        </p:nvSpPr>
        <p:spPr>
          <a:xfrm>
            <a:off x="2987824" y="4509120"/>
            <a:ext cx="6048673" cy="2585323"/>
          </a:xfrm>
          <a:prstGeom prst="rect">
            <a:avLst/>
          </a:prstGeom>
          <a:solidFill>
            <a:schemeClr val="bg2"/>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1220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16632"/>
            <a:ext cx="6275040" cy="6688651"/>
          </a:xfrm>
          <a:prstGeom prst="rect">
            <a:avLst/>
          </a:prstGeom>
        </p:spPr>
      </p:pic>
      <p:sp>
        <p:nvSpPr>
          <p:cNvPr id="5" name="TextBox 4"/>
          <p:cNvSpPr txBox="1"/>
          <p:nvPr/>
        </p:nvSpPr>
        <p:spPr>
          <a:xfrm>
            <a:off x="5724128" y="44624"/>
            <a:ext cx="3024336" cy="1477328"/>
          </a:xfrm>
          <a:prstGeom prst="rect">
            <a:avLst/>
          </a:prstGeom>
          <a:noFill/>
        </p:spPr>
        <p:txBody>
          <a:bodyPr wrap="square" rtlCol="0">
            <a:spAutoFit/>
          </a:bodyPr>
          <a:lstStyle/>
          <a:p>
            <a:r>
              <a:rPr lang="en-GB" dirty="0"/>
              <a:t>Catherine, 10, wrote this introduction to the ‘Guidebook of Life’ Write your own version, using the wisdom you have studied.</a:t>
            </a:r>
          </a:p>
        </p:txBody>
      </p:sp>
      <p:sp>
        <p:nvSpPr>
          <p:cNvPr id="6" name="TextBox 5"/>
          <p:cNvSpPr txBox="1"/>
          <p:nvPr/>
        </p:nvSpPr>
        <p:spPr>
          <a:xfrm>
            <a:off x="6876256" y="1628800"/>
            <a:ext cx="2088232" cy="3693319"/>
          </a:xfrm>
          <a:prstGeom prst="rect">
            <a:avLst/>
          </a:prstGeom>
          <a:noFill/>
        </p:spPr>
        <p:txBody>
          <a:bodyPr wrap="square" rtlCol="0">
            <a:spAutoFit/>
          </a:bodyPr>
          <a:lstStyle/>
          <a:p>
            <a:r>
              <a:rPr lang="en-GB" b="1" dirty="0"/>
              <a:t>Will your guide to life have something to say about…</a:t>
            </a:r>
          </a:p>
          <a:p>
            <a:pPr marL="285750" indent="-285750">
              <a:buFont typeface="Arial" panose="020B0604020202020204" pitchFamily="34" charset="0"/>
              <a:buChar char="•"/>
            </a:pPr>
            <a:r>
              <a:rPr lang="en-GB" b="1" dirty="0"/>
              <a:t>Bravery?</a:t>
            </a:r>
          </a:p>
          <a:p>
            <a:pPr marL="285750" indent="-285750">
              <a:buFont typeface="Arial" panose="020B0604020202020204" pitchFamily="34" charset="0"/>
              <a:buChar char="•"/>
            </a:pPr>
            <a:r>
              <a:rPr lang="en-GB" b="1" dirty="0"/>
              <a:t>Friendliness?</a:t>
            </a:r>
          </a:p>
          <a:p>
            <a:pPr marL="285750" indent="-285750">
              <a:buFont typeface="Arial" panose="020B0604020202020204" pitchFamily="34" charset="0"/>
              <a:buChar char="•"/>
            </a:pPr>
            <a:r>
              <a:rPr lang="en-GB" b="1" dirty="0"/>
              <a:t>Forgiving?</a:t>
            </a:r>
          </a:p>
          <a:p>
            <a:pPr marL="285750" indent="-285750">
              <a:buFont typeface="Arial" panose="020B0604020202020204" pitchFamily="34" charset="0"/>
              <a:buChar char="•"/>
            </a:pPr>
            <a:r>
              <a:rPr lang="en-GB" b="1" dirty="0"/>
              <a:t>Kindness?</a:t>
            </a:r>
          </a:p>
          <a:p>
            <a:pPr marL="285750" indent="-285750">
              <a:buFont typeface="Arial" panose="020B0604020202020204" pitchFamily="34" charset="0"/>
              <a:buChar char="•"/>
            </a:pPr>
            <a:r>
              <a:rPr lang="en-GB" b="1" dirty="0"/>
              <a:t>Dealing with problems? </a:t>
            </a:r>
          </a:p>
          <a:p>
            <a:pPr marL="285750" indent="-285750">
              <a:buFont typeface="Arial" panose="020B0604020202020204" pitchFamily="34" charset="0"/>
              <a:buChar char="•"/>
            </a:pPr>
            <a:r>
              <a:rPr lang="en-GB" b="1" dirty="0"/>
              <a:t>Faith?</a:t>
            </a:r>
          </a:p>
          <a:p>
            <a:pPr marL="285750" indent="-285750">
              <a:buFont typeface="Arial" panose="020B0604020202020204" pitchFamily="34" charset="0"/>
              <a:buChar char="•"/>
            </a:pPr>
            <a:r>
              <a:rPr lang="en-GB" b="1" dirty="0"/>
              <a:t>Prayer?</a:t>
            </a:r>
          </a:p>
          <a:p>
            <a:pPr marL="285750" indent="-285750">
              <a:buFont typeface="Arial" panose="020B0604020202020204" pitchFamily="34" charset="0"/>
              <a:buChar char="•"/>
            </a:pPr>
            <a:r>
              <a:rPr lang="en-GB" b="1" dirty="0"/>
              <a:t>What matters most?</a:t>
            </a:r>
          </a:p>
        </p:txBody>
      </p:sp>
    </p:spTree>
    <p:extLst>
      <p:ext uri="{BB962C8B-B14F-4D97-AF65-F5344CB8AC3E}">
        <p14:creationId xmlns:p14="http://schemas.microsoft.com/office/powerpoint/2010/main" val="10695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1" y="0"/>
            <a:ext cx="4262405" cy="6858000"/>
          </a:xfrm>
          <a:prstGeom prst="rect">
            <a:avLst/>
          </a:prstGeom>
        </p:spPr>
      </p:pic>
      <p:sp>
        <p:nvSpPr>
          <p:cNvPr id="6" name="TextBox 5"/>
          <p:cNvSpPr txBox="1"/>
          <p:nvPr/>
        </p:nvSpPr>
        <p:spPr>
          <a:xfrm>
            <a:off x="4540246" y="404664"/>
            <a:ext cx="4352234" cy="6001643"/>
          </a:xfrm>
          <a:prstGeom prst="rect">
            <a:avLst/>
          </a:prstGeom>
          <a:noFill/>
        </p:spPr>
        <p:txBody>
          <a:bodyPr wrap="square" rtlCol="0">
            <a:spAutoFit/>
          </a:bodyPr>
          <a:lstStyle/>
          <a:p>
            <a:r>
              <a:rPr lang="en-GB" sz="2400" dirty="0">
                <a:solidFill>
                  <a:srgbClr val="002060"/>
                </a:solidFill>
              </a:rPr>
              <a:t>Sam, 13.</a:t>
            </a:r>
          </a:p>
          <a:p>
            <a:r>
              <a:rPr lang="en-GB" sz="2400" dirty="0">
                <a:solidFill>
                  <a:srgbClr val="002060"/>
                </a:solidFill>
              </a:rPr>
              <a:t>“My painting shows a young teenager looking down, and rather worried and anxious. The swirl in front of her face is for all the questions she is asking. But if she looked up, she would see all the light and love she needs. Sometimes if we look up then God’s Spirit is right there, ready to help us face our problems. It is like the saying of Jesus about praying: </a:t>
            </a:r>
            <a:r>
              <a:rPr lang="en-GB" sz="2400" b="1" i="1" dirty="0">
                <a:solidFill>
                  <a:srgbClr val="002060"/>
                </a:solidFill>
              </a:rPr>
              <a:t>‘Ask and it will be given to you.’</a:t>
            </a:r>
            <a:r>
              <a:rPr lang="en-GB" sz="2400" dirty="0">
                <a:solidFill>
                  <a:srgbClr val="002060"/>
                </a:solidFill>
              </a:rPr>
              <a:t>”</a:t>
            </a:r>
          </a:p>
          <a:p>
            <a:endParaRPr lang="en-GB" sz="2400" dirty="0">
              <a:solidFill>
                <a:srgbClr val="002060"/>
              </a:solidFill>
            </a:endParaRPr>
          </a:p>
          <a:p>
            <a:r>
              <a:rPr lang="en-GB" sz="2400" dirty="0">
                <a:solidFill>
                  <a:srgbClr val="002060"/>
                </a:solidFill>
              </a:rPr>
              <a:t>What do you think?</a:t>
            </a:r>
          </a:p>
        </p:txBody>
      </p:sp>
    </p:spTree>
    <p:extLst>
      <p:ext uri="{BB962C8B-B14F-4D97-AF65-F5344CB8AC3E}">
        <p14:creationId xmlns:p14="http://schemas.microsoft.com/office/powerpoint/2010/main" val="66612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1695</Words>
  <Application>Microsoft Office PowerPoint</Application>
  <PresentationFormat>On-screen Show (4:3)</PresentationFormat>
  <Paragraphs>135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When you feel new…</vt:lpstr>
      <vt:lpstr>Feeling new?</vt:lpstr>
      <vt:lpstr>What is hard about moving schools? What is good about moving schools?</vt:lpstr>
      <vt:lpstr>PowerPoint Presentation</vt:lpstr>
      <vt:lpstr>PowerPoint Presentation</vt:lpstr>
      <vt:lpstr>Good News For Everyone! is  a charity that gives away Bibles…</vt:lpstr>
      <vt:lpstr>PowerPoint Presentation</vt:lpstr>
      <vt:lpstr>PowerPoint Presentation</vt:lpstr>
      <vt:lpstr>PowerPoint Presentation</vt:lpstr>
      <vt:lpstr>PowerPoint Presentation</vt:lpstr>
      <vt:lpstr>PowerPoint Presentation</vt:lpstr>
      <vt:lpstr>PowerPoint Presentation</vt:lpstr>
      <vt:lpstr>Additional activity (this slide is for leaders, not pupils)</vt:lpstr>
      <vt:lpstr>PowerPoint Presentation</vt:lpstr>
      <vt:lpstr>PowerPoint Presentation</vt:lpstr>
      <vt:lpstr>Additional activity</vt:lpstr>
      <vt:lpstr>When you feel new…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download resource, free to RE Today magazine subscribers and NATRE members, is copyright REToday and may be used in your own school. Any other use is by written permission.</dc:title>
  <dc:creator>user</dc:creator>
  <cp:lastModifiedBy>Chris Staplehurst (Support Services)</cp:lastModifiedBy>
  <cp:revision>58</cp:revision>
  <cp:lastPrinted>2018-12-20T10:40:43Z</cp:lastPrinted>
  <dcterms:created xsi:type="dcterms:W3CDTF">2015-06-04T07:34:48Z</dcterms:created>
  <dcterms:modified xsi:type="dcterms:W3CDTF">2021-02-26T15:35:19Z</dcterms:modified>
</cp:coreProperties>
</file>