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321" r:id="rId3"/>
    <p:sldId id="275" r:id="rId4"/>
    <p:sldId id="287" r:id="rId5"/>
    <p:sldId id="278" r:id="rId6"/>
    <p:sldId id="319" r:id="rId7"/>
    <p:sldId id="320" r:id="rId8"/>
    <p:sldId id="270" r:id="rId9"/>
    <p:sldId id="272" r:id="rId10"/>
    <p:sldId id="304" r:id="rId11"/>
    <p:sldId id="273" r:id="rId12"/>
    <p:sldId id="280" r:id="rId13"/>
    <p:sldId id="282" r:id="rId14"/>
    <p:sldId id="281" r:id="rId15"/>
    <p:sldId id="279" r:id="rId16"/>
    <p:sldId id="312" r:id="rId17"/>
    <p:sldId id="31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09" autoAdjust="0"/>
    <p:restoredTop sz="94660"/>
  </p:normalViewPr>
  <p:slideViewPr>
    <p:cSldViewPr snapToGrid="0">
      <p:cViewPr varScale="1">
        <p:scale>
          <a:sx n="58" d="100"/>
          <a:sy n="58" d="100"/>
        </p:scale>
        <p:origin x="8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D451D-1BAF-4923-BDEE-640BED66120D}" type="datetimeFigureOut">
              <a:rPr lang="en-GB" smtClean="0"/>
              <a:t>29/07/2021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470FE4-B9E1-462D-B5D4-A8A5D927E208}" type="slidenum">
              <a:rPr lang="en-GB" smtClean="0"/>
              <a:t>‹#›</a:t>
            </a:fld>
            <a:endParaRPr lang="en-GB"/>
          </a:p>
        </p:txBody>
      </p:sp>
    </p:spTree>
    <p:extLst>
      <p:ext uri="{BB962C8B-B14F-4D97-AF65-F5344CB8AC3E}">
        <p14:creationId xmlns:p14="http://schemas.microsoft.com/office/powerpoint/2010/main" val="90668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Tell the story of Dr Noel </a:t>
            </a:r>
            <a:r>
              <a:rPr lang="en-GB" dirty="0" err="1"/>
              <a:t>Chavasse</a:t>
            </a:r>
            <a:r>
              <a:rPr lang="en-GB" dirty="0"/>
              <a:t>, linking it to the words of Saint Paul. The best way to do this is to learn the story and retell</a:t>
            </a:r>
            <a:r>
              <a:rPr lang="en-GB" baseline="0" dirty="0"/>
              <a:t> it in your own words, practicing till you are very good at it. An alternative is to do an inspiring reading of the story.</a:t>
            </a:r>
            <a:endParaRPr lang="en-GB" dirty="0"/>
          </a:p>
        </p:txBody>
      </p:sp>
      <p:sp>
        <p:nvSpPr>
          <p:cNvPr id="4" name="Slide Number Placeholder 3"/>
          <p:cNvSpPr>
            <a:spLocks noGrp="1"/>
          </p:cNvSpPr>
          <p:nvPr>
            <p:ph type="sldNum" sz="quarter" idx="10"/>
          </p:nvPr>
        </p:nvSpPr>
        <p:spPr/>
        <p:txBody>
          <a:bodyPr/>
          <a:lstStyle/>
          <a:p>
            <a:fld id="{A4470FE4-B9E1-462D-B5D4-A8A5D927E208}" type="slidenum">
              <a:rPr lang="en-GB" smtClean="0"/>
              <a:t>2</a:t>
            </a:fld>
            <a:endParaRPr lang="en-GB"/>
          </a:p>
        </p:txBody>
      </p:sp>
    </p:spTree>
    <p:extLst>
      <p:ext uri="{BB962C8B-B14F-4D97-AF65-F5344CB8AC3E}">
        <p14:creationId xmlns:p14="http://schemas.microsoft.com/office/powerpoint/2010/main" val="328490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scripture passage is a good one to highlight</a:t>
            </a:r>
            <a:r>
              <a:rPr lang="en-GB" baseline="0" dirty="0"/>
              <a:t> – it contains 14 pieces of advice about Christian behaviour which  Noel </a:t>
            </a:r>
            <a:r>
              <a:rPr lang="en-GB" baseline="0" dirty="0" err="1"/>
              <a:t>Chavasse</a:t>
            </a:r>
            <a:r>
              <a:rPr lang="en-GB" baseline="0" dirty="0"/>
              <a:t> seems to have followed faithfully. Tell the pupils that this is a way the Bible can guide a person who is determined to follow its teaching.</a:t>
            </a:r>
            <a:endParaRPr lang="en-GB" dirty="0"/>
          </a:p>
        </p:txBody>
      </p:sp>
      <p:sp>
        <p:nvSpPr>
          <p:cNvPr id="4" name="Slide Number Placeholder 3"/>
          <p:cNvSpPr>
            <a:spLocks noGrp="1"/>
          </p:cNvSpPr>
          <p:nvPr>
            <p:ph type="sldNum" sz="quarter" idx="10"/>
          </p:nvPr>
        </p:nvSpPr>
        <p:spPr/>
        <p:txBody>
          <a:bodyPr/>
          <a:lstStyle/>
          <a:p>
            <a:fld id="{A4470FE4-B9E1-462D-B5D4-A8A5D927E208}" type="slidenum">
              <a:rPr lang="en-GB" smtClean="0"/>
              <a:t>3</a:t>
            </a:fld>
            <a:endParaRPr lang="en-GB"/>
          </a:p>
        </p:txBody>
      </p:sp>
    </p:spTree>
    <p:extLst>
      <p:ext uri="{BB962C8B-B14F-4D97-AF65-F5344CB8AC3E}">
        <p14:creationId xmlns:p14="http://schemas.microsoft.com/office/powerpoint/2010/main" val="367389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questions are typical of those asked by RE or RME</a:t>
            </a:r>
            <a:r>
              <a:rPr lang="en-GB" baseline="0" dirty="0"/>
              <a:t> lessons</a:t>
            </a:r>
            <a:endParaRPr lang="en-GB" dirty="0"/>
          </a:p>
        </p:txBody>
      </p:sp>
      <p:sp>
        <p:nvSpPr>
          <p:cNvPr id="4" name="Slide Number Placeholder 3"/>
          <p:cNvSpPr>
            <a:spLocks noGrp="1"/>
          </p:cNvSpPr>
          <p:nvPr>
            <p:ph type="sldNum" sz="quarter" idx="10"/>
          </p:nvPr>
        </p:nvSpPr>
        <p:spPr/>
        <p:txBody>
          <a:bodyPr/>
          <a:lstStyle/>
          <a:p>
            <a:fld id="{A4470FE4-B9E1-462D-B5D4-A8A5D927E208}" type="slidenum">
              <a:rPr lang="en-GB" smtClean="0"/>
              <a:t>4</a:t>
            </a:fld>
            <a:endParaRPr lang="en-GB"/>
          </a:p>
        </p:txBody>
      </p:sp>
    </p:spTree>
    <p:extLst>
      <p:ext uri="{BB962C8B-B14F-4D97-AF65-F5344CB8AC3E}">
        <p14:creationId xmlns:p14="http://schemas.microsoft.com/office/powerpoint/2010/main" val="2346373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Noel’s memorial in his home city of Liverpool is a focus for Remembrance</a:t>
            </a:r>
            <a:r>
              <a:rPr lang="en-GB" baseline="0" dirty="0"/>
              <a:t> every November 11</a:t>
            </a:r>
            <a:r>
              <a:rPr lang="en-GB" baseline="30000" dirty="0"/>
              <a:t>th</a:t>
            </a:r>
            <a:r>
              <a:rPr lang="en-GB" baseline="0" dirty="0"/>
              <a:t>. He is seen here working with another soldier to save t=a wounded man from ‘no-man’s-land’.</a:t>
            </a:r>
            <a:r>
              <a:rPr lang="en-GB" dirty="0"/>
              <a:t>  The memorial</a:t>
            </a:r>
            <a:r>
              <a:rPr lang="en-GB" baseline="0" dirty="0"/>
              <a:t> quotes Jesus.</a:t>
            </a:r>
            <a:endParaRPr lang="en-GB" dirty="0"/>
          </a:p>
        </p:txBody>
      </p:sp>
      <p:sp>
        <p:nvSpPr>
          <p:cNvPr id="4" name="Slide Number Placeholder 3"/>
          <p:cNvSpPr>
            <a:spLocks noGrp="1"/>
          </p:cNvSpPr>
          <p:nvPr>
            <p:ph type="sldNum" sz="quarter" idx="10"/>
          </p:nvPr>
        </p:nvSpPr>
        <p:spPr/>
        <p:txBody>
          <a:bodyPr/>
          <a:lstStyle/>
          <a:p>
            <a:fld id="{A4470FE4-B9E1-462D-B5D4-A8A5D927E208}" type="slidenum">
              <a:rPr lang="en-GB" smtClean="0"/>
              <a:t>7</a:t>
            </a:fld>
            <a:endParaRPr lang="en-GB"/>
          </a:p>
        </p:txBody>
      </p:sp>
    </p:spTree>
    <p:extLst>
      <p:ext uri="{BB962C8B-B14F-4D97-AF65-F5344CB8AC3E}">
        <p14:creationId xmlns:p14="http://schemas.microsoft.com/office/powerpoint/2010/main" val="474493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pupils to discuss or vote upon these examples of Bible teaching: which did Noel most clearly put into practice? In what ways</a:t>
            </a:r>
            <a:r>
              <a:rPr lang="en-GB" baseline="0" dirty="0"/>
              <a:t> did the bible guide his life? Was he a good follower of Jesus?</a:t>
            </a:r>
            <a:endParaRPr lang="en-GB" dirty="0"/>
          </a:p>
        </p:txBody>
      </p:sp>
      <p:sp>
        <p:nvSpPr>
          <p:cNvPr id="4" name="Slide Number Placeholder 3"/>
          <p:cNvSpPr>
            <a:spLocks noGrp="1"/>
          </p:cNvSpPr>
          <p:nvPr>
            <p:ph type="sldNum" sz="quarter" idx="10"/>
          </p:nvPr>
        </p:nvSpPr>
        <p:spPr/>
        <p:txBody>
          <a:bodyPr/>
          <a:lstStyle/>
          <a:p>
            <a:fld id="{A4470FE4-B9E1-462D-B5D4-A8A5D927E208}" type="slidenum">
              <a:rPr lang="en-GB" smtClean="0"/>
              <a:t>9</a:t>
            </a:fld>
            <a:endParaRPr lang="en-GB"/>
          </a:p>
        </p:txBody>
      </p:sp>
    </p:spTree>
    <p:extLst>
      <p:ext uri="{BB962C8B-B14F-4D97-AF65-F5344CB8AC3E}">
        <p14:creationId xmlns:p14="http://schemas.microsoft.com/office/powerpoint/2010/main" val="471111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a:t>
            </a:r>
            <a:r>
              <a:rPr lang="en-GB" baseline="0" dirty="0"/>
              <a:t> VC =-known as a ‘bar’ – was presented after Noel’s death. He is one of only three people to ever be awarded a second VC, and the only one in WW1.</a:t>
            </a:r>
            <a:endParaRPr lang="en-GB" dirty="0"/>
          </a:p>
        </p:txBody>
      </p:sp>
      <p:sp>
        <p:nvSpPr>
          <p:cNvPr id="4" name="Slide Number Placeholder 3"/>
          <p:cNvSpPr>
            <a:spLocks noGrp="1"/>
          </p:cNvSpPr>
          <p:nvPr>
            <p:ph type="sldNum" sz="quarter" idx="10"/>
          </p:nvPr>
        </p:nvSpPr>
        <p:spPr/>
        <p:txBody>
          <a:bodyPr/>
          <a:lstStyle/>
          <a:p>
            <a:fld id="{A4470FE4-B9E1-462D-B5D4-A8A5D927E208}" type="slidenum">
              <a:rPr lang="en-GB" smtClean="0"/>
              <a:t>10</a:t>
            </a:fld>
            <a:endParaRPr lang="en-GB"/>
          </a:p>
        </p:txBody>
      </p:sp>
    </p:spTree>
    <p:extLst>
      <p:ext uri="{BB962C8B-B14F-4D97-AF65-F5344CB8AC3E}">
        <p14:creationId xmlns:p14="http://schemas.microsoft.com/office/powerpoint/2010/main" val="155662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Asking pupils to devise a memorial for Noel’s church is a good way to get them to think about their own responses to his story and the </a:t>
            </a:r>
            <a:r>
              <a:rPr lang="en-GB" dirty="0" err="1"/>
              <a:t>palce</a:t>
            </a:r>
            <a:r>
              <a:rPr lang="en-GB" dirty="0"/>
              <a:t> of the words of the bible within the story. Showing some examples is not meant to have them copy others’ ideas, but</a:t>
            </a:r>
            <a:r>
              <a:rPr lang="en-GB" baseline="0" dirty="0"/>
              <a:t> just to open up some possibilities.</a:t>
            </a:r>
            <a:endParaRPr lang="en-GB" dirty="0"/>
          </a:p>
        </p:txBody>
      </p:sp>
      <p:sp>
        <p:nvSpPr>
          <p:cNvPr id="4" name="Slide Number Placeholder 3"/>
          <p:cNvSpPr>
            <a:spLocks noGrp="1"/>
          </p:cNvSpPr>
          <p:nvPr>
            <p:ph type="sldNum" sz="quarter" idx="10"/>
          </p:nvPr>
        </p:nvSpPr>
        <p:spPr/>
        <p:txBody>
          <a:bodyPr/>
          <a:lstStyle/>
          <a:p>
            <a:fld id="{A4470FE4-B9E1-462D-B5D4-A8A5D927E208}" type="slidenum">
              <a:rPr lang="en-GB" smtClean="0"/>
              <a:t>11</a:t>
            </a:fld>
            <a:endParaRPr lang="en-GB"/>
          </a:p>
        </p:txBody>
      </p:sp>
    </p:spTree>
    <p:extLst>
      <p:ext uri="{BB962C8B-B14F-4D97-AF65-F5344CB8AC3E}">
        <p14:creationId xmlns:p14="http://schemas.microsoft.com/office/powerpoint/2010/main" val="260612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2592B0-0201-4919-B059-8AE080E969AC}" type="datetimeFigureOut">
              <a:rPr lang="en-GB" smtClean="0"/>
              <a:t>29/07/2021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B83BB3-5B99-499C-B0EA-DEC022F2D9FA}" type="slidenum">
              <a:rPr lang="en-GB" smtClean="0"/>
              <a:t>‹#›</a:t>
            </a:fld>
            <a:endParaRPr lang="en-GB"/>
          </a:p>
        </p:txBody>
      </p:sp>
    </p:spTree>
    <p:extLst>
      <p:ext uri="{BB962C8B-B14F-4D97-AF65-F5344CB8AC3E}">
        <p14:creationId xmlns:p14="http://schemas.microsoft.com/office/powerpoint/2010/main" val="179038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2592B0-0201-4919-B059-8AE080E969AC}" type="datetimeFigureOut">
              <a:rPr lang="en-GB" smtClean="0"/>
              <a:t>29/07/2021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B83BB3-5B99-499C-B0EA-DEC022F2D9FA}" type="slidenum">
              <a:rPr lang="en-GB" smtClean="0"/>
              <a:t>‹#›</a:t>
            </a:fld>
            <a:endParaRPr lang="en-GB"/>
          </a:p>
        </p:txBody>
      </p:sp>
    </p:spTree>
    <p:extLst>
      <p:ext uri="{BB962C8B-B14F-4D97-AF65-F5344CB8AC3E}">
        <p14:creationId xmlns:p14="http://schemas.microsoft.com/office/powerpoint/2010/main" val="877334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2592B0-0201-4919-B059-8AE080E969AC}" type="datetimeFigureOut">
              <a:rPr lang="en-GB" smtClean="0"/>
              <a:t>29/07/2021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B83BB3-5B99-499C-B0EA-DEC022F2D9FA}" type="slidenum">
              <a:rPr lang="en-GB" smtClean="0"/>
              <a:t>‹#›</a:t>
            </a:fld>
            <a:endParaRPr lang="en-GB"/>
          </a:p>
        </p:txBody>
      </p:sp>
    </p:spTree>
    <p:extLst>
      <p:ext uri="{BB962C8B-B14F-4D97-AF65-F5344CB8AC3E}">
        <p14:creationId xmlns:p14="http://schemas.microsoft.com/office/powerpoint/2010/main" val="1794746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6A36-FB9B-40F6-8671-F50ABD980D1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796FFF73-E253-43BE-A604-358FE36AFBD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2ABB40-B1C0-44DB-8B76-BF2B1254615B}"/>
              </a:ext>
            </a:extLst>
          </p:cNvPr>
          <p:cNvSpPr>
            <a:spLocks noGrp="1"/>
          </p:cNvSpPr>
          <p:nvPr>
            <p:ph type="dt" sz="half" idx="10"/>
          </p:nvPr>
        </p:nvSpPr>
        <p:spPr/>
        <p:txBody>
          <a:bodyPr/>
          <a:lstStyle/>
          <a:p>
            <a:fld id="{C0377A68-ED90-4C9E-A1DB-1AD66F0D91BB}" type="datetimeFigureOut">
              <a:rPr lang="en-GB" smtClean="0">
                <a:solidFill>
                  <a:prstClr val="black">
                    <a:tint val="75000"/>
                  </a:prstClr>
                </a:solidFill>
              </a:rPr>
              <a:pPr/>
              <a:t>29/07/2021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07D1EBE4-A9A3-46E8-B6CA-2BC0C06CA930}"/>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A3A266D-9D5B-40C3-BABF-2AC97D1900CC}"/>
              </a:ext>
            </a:extLst>
          </p:cNvPr>
          <p:cNvSpPr>
            <a:spLocks noGrp="1"/>
          </p:cNvSpPr>
          <p:nvPr>
            <p:ph type="sldNum" sz="quarter" idx="12"/>
          </p:nvPr>
        </p:nvSpPr>
        <p:spPr/>
        <p:txBody>
          <a:bodyPr/>
          <a:lstStyle/>
          <a:p>
            <a:fld id="{00D7EB21-3B91-42DE-AB4E-38B9F6FF25AC}" type="slidenum">
              <a:rPr lang="en-GB" smtClean="0">
                <a:solidFill>
                  <a:prstClr val="black">
                    <a:tint val="75000"/>
                  </a:prstClr>
                </a:solidFill>
              </a:rPr>
              <a:pPr/>
              <a:t>‹#›</a:t>
            </a:fld>
            <a:endParaRPr lang="en-GB">
              <a:solidFill>
                <a:prstClr val="black">
                  <a:tint val="75000"/>
                </a:prstClr>
              </a:solidFill>
            </a:endParaRPr>
          </a:p>
        </p:txBody>
      </p:sp>
      <p:pic>
        <p:nvPicPr>
          <p:cNvPr id="9" name="Picture 8">
            <a:extLst>
              <a:ext uri="{FF2B5EF4-FFF2-40B4-BE49-F238E27FC236}">
                <a16:creationId xmlns:a16="http://schemas.microsoft.com/office/drawing/2014/main" id="{058C858F-9AC7-4915-AE76-FF113AAF36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276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B02C-C00E-4C63-8C13-03FCC117FF7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86A627-6A02-497D-A202-FD7DE00FB92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C86CA6-93A5-4434-A710-1BDEC5D01137}"/>
              </a:ext>
            </a:extLst>
          </p:cNvPr>
          <p:cNvSpPr>
            <a:spLocks noGrp="1"/>
          </p:cNvSpPr>
          <p:nvPr>
            <p:ph type="dt" sz="half" idx="10"/>
          </p:nvPr>
        </p:nvSpPr>
        <p:spPr/>
        <p:txBody>
          <a:bodyPr/>
          <a:lstStyle/>
          <a:p>
            <a:fld id="{C0377A68-ED90-4C9E-A1DB-1AD66F0D91BB}" type="datetimeFigureOut">
              <a:rPr lang="en-GB" smtClean="0">
                <a:solidFill>
                  <a:prstClr val="black">
                    <a:tint val="75000"/>
                  </a:prstClr>
                </a:solidFill>
              </a:rPr>
              <a:pPr/>
              <a:t>29/07/2021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0D7C2863-8190-49DE-A1DF-7073F8F3223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53D02F7-441C-4D83-AD9C-32CD853C0B34}"/>
              </a:ext>
            </a:extLst>
          </p:cNvPr>
          <p:cNvSpPr>
            <a:spLocks noGrp="1"/>
          </p:cNvSpPr>
          <p:nvPr>
            <p:ph type="sldNum" sz="quarter" idx="12"/>
          </p:nvPr>
        </p:nvSpPr>
        <p:spPr/>
        <p:txBody>
          <a:bodyPr/>
          <a:lstStyle/>
          <a:p>
            <a:fld id="{00D7EB21-3B91-42DE-AB4E-38B9F6FF25AC}" type="slidenum">
              <a:rPr lang="en-GB" smtClean="0">
                <a:solidFill>
                  <a:prstClr val="black">
                    <a:tint val="75000"/>
                  </a:prstClr>
                </a:solidFill>
              </a:rPr>
              <a:pPr/>
              <a:t>‹#›</a:t>
            </a:fld>
            <a:endParaRPr lang="en-GB">
              <a:solidFill>
                <a:prstClr val="black">
                  <a:tint val="75000"/>
                </a:prstClr>
              </a:solidFill>
            </a:endParaRPr>
          </a:p>
        </p:txBody>
      </p:sp>
      <p:pic>
        <p:nvPicPr>
          <p:cNvPr id="9" name="Picture 8">
            <a:extLst>
              <a:ext uri="{FF2B5EF4-FFF2-40B4-BE49-F238E27FC236}">
                <a16:creationId xmlns:a16="http://schemas.microsoft.com/office/drawing/2014/main" id="{E095D7C3-0E35-44F3-9EC8-D992911401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6673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49D3-4DED-4F96-B497-B41CBAD418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6158E3-B89D-403D-A93B-BF9FA6594AF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4C2B0B-2690-40D3-B11D-1430150CDEE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FDE14D-A8C1-489C-AFB6-33F71E553C8F}"/>
              </a:ext>
            </a:extLst>
          </p:cNvPr>
          <p:cNvSpPr>
            <a:spLocks noGrp="1"/>
          </p:cNvSpPr>
          <p:nvPr>
            <p:ph type="dt" sz="half" idx="10"/>
          </p:nvPr>
        </p:nvSpPr>
        <p:spPr/>
        <p:txBody>
          <a:bodyPr/>
          <a:lstStyle/>
          <a:p>
            <a:fld id="{C0377A68-ED90-4C9E-A1DB-1AD66F0D91BB}" type="datetimeFigureOut">
              <a:rPr lang="en-GB" smtClean="0">
                <a:solidFill>
                  <a:prstClr val="black">
                    <a:tint val="75000"/>
                  </a:prstClr>
                </a:solidFill>
              </a:rPr>
              <a:pPr/>
              <a:t>29/07/2021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D354300F-5895-4459-A82E-AD551712C5E7}"/>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49C2DEBC-7ADA-478F-9468-16BF71DE69AA}"/>
              </a:ext>
            </a:extLst>
          </p:cNvPr>
          <p:cNvSpPr>
            <a:spLocks noGrp="1"/>
          </p:cNvSpPr>
          <p:nvPr>
            <p:ph type="sldNum" sz="quarter" idx="12"/>
          </p:nvPr>
        </p:nvSpPr>
        <p:spPr/>
        <p:txBody>
          <a:bodyPr/>
          <a:lstStyle/>
          <a:p>
            <a:fld id="{00D7EB21-3B91-42DE-AB4E-38B9F6FF25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4379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8B383-7C00-4DDB-B595-274245408BBD}"/>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7FB46E-1905-4B65-AD9A-B3A1C3DA391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0266E3D-159F-49CB-ADD2-A1E134DB2C4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188490-7F36-4427-972B-A748054D522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E7B795C-7447-4C68-A0FD-2CA1F54F9D8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0B5697-2A4A-4D2C-A70C-AD6BA8ECD5D2}"/>
              </a:ext>
            </a:extLst>
          </p:cNvPr>
          <p:cNvSpPr>
            <a:spLocks noGrp="1"/>
          </p:cNvSpPr>
          <p:nvPr>
            <p:ph type="dt" sz="half" idx="10"/>
          </p:nvPr>
        </p:nvSpPr>
        <p:spPr/>
        <p:txBody>
          <a:bodyPr/>
          <a:lstStyle/>
          <a:p>
            <a:fld id="{C0377A68-ED90-4C9E-A1DB-1AD66F0D91BB}" type="datetimeFigureOut">
              <a:rPr lang="en-GB" smtClean="0">
                <a:solidFill>
                  <a:prstClr val="black">
                    <a:tint val="75000"/>
                  </a:prstClr>
                </a:solidFill>
              </a:rPr>
              <a:pPr/>
              <a:t>29/07/2021</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9121B432-881E-41CD-A0D8-9BC26616185D}"/>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E7B1ABD0-32A6-4580-B358-D9CA3F1A6467}"/>
              </a:ext>
            </a:extLst>
          </p:cNvPr>
          <p:cNvSpPr>
            <a:spLocks noGrp="1"/>
          </p:cNvSpPr>
          <p:nvPr>
            <p:ph type="sldNum" sz="quarter" idx="12"/>
          </p:nvPr>
        </p:nvSpPr>
        <p:spPr/>
        <p:txBody>
          <a:bodyPr/>
          <a:lstStyle/>
          <a:p>
            <a:fld id="{00D7EB21-3B91-42DE-AB4E-38B9F6FF25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840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3787-938F-46F2-AE61-5C82B21086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6B12A9-9947-4CDB-9E9B-DDB8B46DE7D4}"/>
              </a:ext>
            </a:extLst>
          </p:cNvPr>
          <p:cNvSpPr>
            <a:spLocks noGrp="1"/>
          </p:cNvSpPr>
          <p:nvPr>
            <p:ph type="dt" sz="half" idx="10"/>
          </p:nvPr>
        </p:nvSpPr>
        <p:spPr/>
        <p:txBody>
          <a:bodyPr/>
          <a:lstStyle/>
          <a:p>
            <a:fld id="{C0377A68-ED90-4C9E-A1DB-1AD66F0D91BB}" type="datetimeFigureOut">
              <a:rPr lang="en-GB" smtClean="0">
                <a:solidFill>
                  <a:prstClr val="black">
                    <a:tint val="75000"/>
                  </a:prstClr>
                </a:solidFill>
              </a:rPr>
              <a:pPr/>
              <a:t>29/07/2021</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7ED5F2B8-AD7C-4DA2-B99A-646F50E14776}"/>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7C49FBF8-4F97-45C6-987D-2AC8482A6EFB}"/>
              </a:ext>
            </a:extLst>
          </p:cNvPr>
          <p:cNvSpPr>
            <a:spLocks noGrp="1"/>
          </p:cNvSpPr>
          <p:nvPr>
            <p:ph type="sldNum" sz="quarter" idx="12"/>
          </p:nvPr>
        </p:nvSpPr>
        <p:spPr/>
        <p:txBody>
          <a:bodyPr/>
          <a:lstStyle/>
          <a:p>
            <a:fld id="{00D7EB21-3B91-42DE-AB4E-38B9F6FF25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8219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80491D-CF2A-431B-B5F8-79E31E5EF1AB}"/>
              </a:ext>
            </a:extLst>
          </p:cNvPr>
          <p:cNvSpPr>
            <a:spLocks noGrp="1"/>
          </p:cNvSpPr>
          <p:nvPr>
            <p:ph type="dt" sz="half" idx="10"/>
          </p:nvPr>
        </p:nvSpPr>
        <p:spPr/>
        <p:txBody>
          <a:bodyPr/>
          <a:lstStyle/>
          <a:p>
            <a:fld id="{C0377A68-ED90-4C9E-A1DB-1AD66F0D91BB}" type="datetimeFigureOut">
              <a:rPr lang="en-GB" smtClean="0">
                <a:solidFill>
                  <a:prstClr val="black">
                    <a:tint val="75000"/>
                  </a:prstClr>
                </a:solidFill>
              </a:rPr>
              <a:pPr/>
              <a:t>29/07/2021</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B4292B37-EE93-475D-BBA4-A5AB020FDC82}"/>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7190994E-63A2-4A4E-BE63-9066B9B37B9E}"/>
              </a:ext>
            </a:extLst>
          </p:cNvPr>
          <p:cNvSpPr>
            <a:spLocks noGrp="1"/>
          </p:cNvSpPr>
          <p:nvPr>
            <p:ph type="sldNum" sz="quarter" idx="12"/>
          </p:nvPr>
        </p:nvSpPr>
        <p:spPr/>
        <p:txBody>
          <a:bodyPr/>
          <a:lstStyle/>
          <a:p>
            <a:fld id="{00D7EB21-3B91-42DE-AB4E-38B9F6FF25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7206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E567F-937C-4A9F-B0FA-99E6EAF7763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6AB2C8-2673-4F22-A56B-74A82089226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9C857E-692B-4EFD-9964-6738374B67C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A5512AC-D1D3-405F-B34B-0651D5875B04}"/>
              </a:ext>
            </a:extLst>
          </p:cNvPr>
          <p:cNvSpPr>
            <a:spLocks noGrp="1"/>
          </p:cNvSpPr>
          <p:nvPr>
            <p:ph type="dt" sz="half" idx="10"/>
          </p:nvPr>
        </p:nvSpPr>
        <p:spPr/>
        <p:txBody>
          <a:bodyPr/>
          <a:lstStyle/>
          <a:p>
            <a:fld id="{C0377A68-ED90-4C9E-A1DB-1AD66F0D91BB}" type="datetimeFigureOut">
              <a:rPr lang="en-GB" smtClean="0">
                <a:solidFill>
                  <a:prstClr val="black">
                    <a:tint val="75000"/>
                  </a:prstClr>
                </a:solidFill>
              </a:rPr>
              <a:pPr/>
              <a:t>29/07/2021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16B470B1-C8E9-4A6A-A1A4-B8ACEBEF6A6E}"/>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F514B0EF-12E5-4CCC-997B-65401A63B7AD}"/>
              </a:ext>
            </a:extLst>
          </p:cNvPr>
          <p:cNvSpPr>
            <a:spLocks noGrp="1"/>
          </p:cNvSpPr>
          <p:nvPr>
            <p:ph type="sldNum" sz="quarter" idx="12"/>
          </p:nvPr>
        </p:nvSpPr>
        <p:spPr/>
        <p:txBody>
          <a:bodyPr/>
          <a:lstStyle/>
          <a:p>
            <a:fld id="{00D7EB21-3B91-42DE-AB4E-38B9F6FF25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9645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81FE3-3212-4D10-A268-36F6FE49B40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E7FF08-4965-47B7-AC73-0CCBC4A9C3D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C01EF9E-9427-46F6-AD68-C2288A640E6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0C4873D-39D8-4CB1-90F5-1A32152C3018}"/>
              </a:ext>
            </a:extLst>
          </p:cNvPr>
          <p:cNvSpPr>
            <a:spLocks noGrp="1"/>
          </p:cNvSpPr>
          <p:nvPr>
            <p:ph type="dt" sz="half" idx="10"/>
          </p:nvPr>
        </p:nvSpPr>
        <p:spPr/>
        <p:txBody>
          <a:bodyPr/>
          <a:lstStyle/>
          <a:p>
            <a:fld id="{C0377A68-ED90-4C9E-A1DB-1AD66F0D91BB}" type="datetimeFigureOut">
              <a:rPr lang="en-GB" smtClean="0">
                <a:solidFill>
                  <a:prstClr val="black">
                    <a:tint val="75000"/>
                  </a:prstClr>
                </a:solidFill>
              </a:rPr>
              <a:pPr/>
              <a:t>29/07/2021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DEB2035D-E155-43EE-B609-AD17175ACCBC}"/>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48CEA9D-9636-4511-9AD0-45FB316B1FDC}"/>
              </a:ext>
            </a:extLst>
          </p:cNvPr>
          <p:cNvSpPr>
            <a:spLocks noGrp="1"/>
          </p:cNvSpPr>
          <p:nvPr>
            <p:ph type="sldNum" sz="quarter" idx="12"/>
          </p:nvPr>
        </p:nvSpPr>
        <p:spPr/>
        <p:txBody>
          <a:bodyPr/>
          <a:lstStyle/>
          <a:p>
            <a:fld id="{00D7EB21-3B91-42DE-AB4E-38B9F6FF25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269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2592B0-0201-4919-B059-8AE080E969AC}" type="datetimeFigureOut">
              <a:rPr lang="en-GB" smtClean="0"/>
              <a:t>29/07/2021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B83BB3-5B99-499C-B0EA-DEC022F2D9FA}" type="slidenum">
              <a:rPr lang="en-GB" smtClean="0"/>
              <a:t>‹#›</a:t>
            </a:fld>
            <a:endParaRPr lang="en-GB"/>
          </a:p>
        </p:txBody>
      </p:sp>
    </p:spTree>
    <p:extLst>
      <p:ext uri="{BB962C8B-B14F-4D97-AF65-F5344CB8AC3E}">
        <p14:creationId xmlns:p14="http://schemas.microsoft.com/office/powerpoint/2010/main" val="2361251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5216-6EDC-4852-9115-500B699B3A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A5A8CD-999D-4D22-AE9C-0B098BC283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0A68FA-09E2-4ABB-89F4-27286292D7F4}"/>
              </a:ext>
            </a:extLst>
          </p:cNvPr>
          <p:cNvSpPr>
            <a:spLocks noGrp="1"/>
          </p:cNvSpPr>
          <p:nvPr>
            <p:ph type="dt" sz="half" idx="10"/>
          </p:nvPr>
        </p:nvSpPr>
        <p:spPr/>
        <p:txBody>
          <a:bodyPr/>
          <a:lstStyle/>
          <a:p>
            <a:fld id="{C0377A68-ED90-4C9E-A1DB-1AD66F0D91BB}" type="datetimeFigureOut">
              <a:rPr lang="en-GB" smtClean="0">
                <a:solidFill>
                  <a:prstClr val="black">
                    <a:tint val="75000"/>
                  </a:prstClr>
                </a:solidFill>
              </a:rPr>
              <a:pPr/>
              <a:t>29/07/2021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857E49B0-CD64-436A-80F8-0963798A900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DACB4A75-DB4C-4E10-A01C-E24D693DAF2B}"/>
              </a:ext>
            </a:extLst>
          </p:cNvPr>
          <p:cNvSpPr>
            <a:spLocks noGrp="1"/>
          </p:cNvSpPr>
          <p:nvPr>
            <p:ph type="sldNum" sz="quarter" idx="12"/>
          </p:nvPr>
        </p:nvSpPr>
        <p:spPr/>
        <p:txBody>
          <a:bodyPr/>
          <a:lstStyle/>
          <a:p>
            <a:fld id="{00D7EB21-3B91-42DE-AB4E-38B9F6FF25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0265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C25DDA-5322-47C9-BEA7-AA66549A444A}"/>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3109E7-0CB1-48AF-BCFF-1DC35639067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0D85A4-001A-4DB7-ACF6-8A8C2BF3B924}"/>
              </a:ext>
            </a:extLst>
          </p:cNvPr>
          <p:cNvSpPr>
            <a:spLocks noGrp="1"/>
          </p:cNvSpPr>
          <p:nvPr>
            <p:ph type="dt" sz="half" idx="10"/>
          </p:nvPr>
        </p:nvSpPr>
        <p:spPr/>
        <p:txBody>
          <a:bodyPr/>
          <a:lstStyle/>
          <a:p>
            <a:fld id="{C0377A68-ED90-4C9E-A1DB-1AD66F0D91BB}" type="datetimeFigureOut">
              <a:rPr lang="en-GB" smtClean="0">
                <a:solidFill>
                  <a:prstClr val="black">
                    <a:tint val="75000"/>
                  </a:prstClr>
                </a:solidFill>
              </a:rPr>
              <a:pPr/>
              <a:t>29/07/2021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56F688E-BA20-4705-AABC-98A64E147C6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D6D22B2B-E633-42B5-94F6-E06D4A269E9E}"/>
              </a:ext>
            </a:extLst>
          </p:cNvPr>
          <p:cNvSpPr>
            <a:spLocks noGrp="1"/>
          </p:cNvSpPr>
          <p:nvPr>
            <p:ph type="sldNum" sz="quarter" idx="12"/>
          </p:nvPr>
        </p:nvSpPr>
        <p:spPr/>
        <p:txBody>
          <a:bodyPr/>
          <a:lstStyle/>
          <a:p>
            <a:fld id="{00D7EB21-3B91-42DE-AB4E-38B9F6FF25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1869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2592B0-0201-4919-B059-8AE080E969AC}" type="datetimeFigureOut">
              <a:rPr lang="en-GB" smtClean="0"/>
              <a:t>29/07/2021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B83BB3-5B99-499C-B0EA-DEC022F2D9FA}" type="slidenum">
              <a:rPr lang="en-GB" smtClean="0"/>
              <a:t>‹#›</a:t>
            </a:fld>
            <a:endParaRPr lang="en-GB"/>
          </a:p>
        </p:txBody>
      </p:sp>
    </p:spTree>
    <p:extLst>
      <p:ext uri="{BB962C8B-B14F-4D97-AF65-F5344CB8AC3E}">
        <p14:creationId xmlns:p14="http://schemas.microsoft.com/office/powerpoint/2010/main" val="88655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2592B0-0201-4919-B059-8AE080E969AC}" type="datetimeFigureOut">
              <a:rPr lang="en-GB" smtClean="0"/>
              <a:t>29/07/2021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B83BB3-5B99-499C-B0EA-DEC022F2D9FA}" type="slidenum">
              <a:rPr lang="en-GB" smtClean="0"/>
              <a:t>‹#›</a:t>
            </a:fld>
            <a:endParaRPr lang="en-GB"/>
          </a:p>
        </p:txBody>
      </p:sp>
    </p:spTree>
    <p:extLst>
      <p:ext uri="{BB962C8B-B14F-4D97-AF65-F5344CB8AC3E}">
        <p14:creationId xmlns:p14="http://schemas.microsoft.com/office/powerpoint/2010/main" val="112334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2592B0-0201-4919-B059-8AE080E969AC}" type="datetimeFigureOut">
              <a:rPr lang="en-GB" smtClean="0"/>
              <a:t>29/07/2021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B83BB3-5B99-499C-B0EA-DEC022F2D9FA}" type="slidenum">
              <a:rPr lang="en-GB" smtClean="0"/>
              <a:t>‹#›</a:t>
            </a:fld>
            <a:endParaRPr lang="en-GB"/>
          </a:p>
        </p:txBody>
      </p:sp>
    </p:spTree>
    <p:extLst>
      <p:ext uri="{BB962C8B-B14F-4D97-AF65-F5344CB8AC3E}">
        <p14:creationId xmlns:p14="http://schemas.microsoft.com/office/powerpoint/2010/main" val="114659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2592B0-0201-4919-B059-8AE080E969AC}" type="datetimeFigureOut">
              <a:rPr lang="en-GB" smtClean="0"/>
              <a:t>29/07/2021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B83BB3-5B99-499C-B0EA-DEC022F2D9FA}" type="slidenum">
              <a:rPr lang="en-GB" smtClean="0"/>
              <a:t>‹#›</a:t>
            </a:fld>
            <a:endParaRPr lang="en-GB"/>
          </a:p>
        </p:txBody>
      </p:sp>
    </p:spTree>
    <p:extLst>
      <p:ext uri="{BB962C8B-B14F-4D97-AF65-F5344CB8AC3E}">
        <p14:creationId xmlns:p14="http://schemas.microsoft.com/office/powerpoint/2010/main" val="39939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592B0-0201-4919-B059-8AE080E969AC}" type="datetimeFigureOut">
              <a:rPr lang="en-GB" smtClean="0"/>
              <a:t>29/07/2021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B83BB3-5B99-499C-B0EA-DEC022F2D9FA}" type="slidenum">
              <a:rPr lang="en-GB" smtClean="0"/>
              <a:t>‹#›</a:t>
            </a:fld>
            <a:endParaRPr lang="en-GB"/>
          </a:p>
        </p:txBody>
      </p:sp>
    </p:spTree>
    <p:extLst>
      <p:ext uri="{BB962C8B-B14F-4D97-AF65-F5344CB8AC3E}">
        <p14:creationId xmlns:p14="http://schemas.microsoft.com/office/powerpoint/2010/main" val="153244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2592B0-0201-4919-B059-8AE080E969AC}" type="datetimeFigureOut">
              <a:rPr lang="en-GB" smtClean="0"/>
              <a:t>29/07/2021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B83BB3-5B99-499C-B0EA-DEC022F2D9FA}" type="slidenum">
              <a:rPr lang="en-GB" smtClean="0"/>
              <a:t>‹#›</a:t>
            </a:fld>
            <a:endParaRPr lang="en-GB"/>
          </a:p>
        </p:txBody>
      </p:sp>
    </p:spTree>
    <p:extLst>
      <p:ext uri="{BB962C8B-B14F-4D97-AF65-F5344CB8AC3E}">
        <p14:creationId xmlns:p14="http://schemas.microsoft.com/office/powerpoint/2010/main" val="343377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2592B0-0201-4919-B059-8AE080E969AC}" type="datetimeFigureOut">
              <a:rPr lang="en-GB" smtClean="0"/>
              <a:t>29/07/2021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B83BB3-5B99-499C-B0EA-DEC022F2D9FA}" type="slidenum">
              <a:rPr lang="en-GB" smtClean="0"/>
              <a:t>‹#›</a:t>
            </a:fld>
            <a:endParaRPr lang="en-GB"/>
          </a:p>
        </p:txBody>
      </p:sp>
    </p:spTree>
    <p:extLst>
      <p:ext uri="{BB962C8B-B14F-4D97-AF65-F5344CB8AC3E}">
        <p14:creationId xmlns:p14="http://schemas.microsoft.com/office/powerpoint/2010/main" val="3282636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592B0-0201-4919-B059-8AE080E969AC}" type="datetimeFigureOut">
              <a:rPr lang="en-GB" smtClean="0"/>
              <a:t>29/07/2021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83BB3-5B99-499C-B0EA-DEC022F2D9FA}" type="slidenum">
              <a:rPr lang="en-GB" smtClean="0"/>
              <a:t>‹#›</a:t>
            </a:fld>
            <a:endParaRPr lang="en-GB"/>
          </a:p>
        </p:txBody>
      </p:sp>
    </p:spTree>
    <p:extLst>
      <p:ext uri="{BB962C8B-B14F-4D97-AF65-F5344CB8AC3E}">
        <p14:creationId xmlns:p14="http://schemas.microsoft.com/office/powerpoint/2010/main" val="3955647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6CB711-0273-4B3F-83AE-B237FA56651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C182E-DBD0-4DAA-8715-5E238A78531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23E949-FA59-42CD-A060-3AEB7118E85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377A68-ED90-4C9E-A1DB-1AD66F0D91BB}" type="datetimeFigureOut">
              <a:rPr lang="en-GB" smtClean="0">
                <a:solidFill>
                  <a:prstClr val="black">
                    <a:tint val="75000"/>
                  </a:prstClr>
                </a:solidFill>
              </a:rPr>
              <a:pPr/>
              <a:t>29/07/2021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D4017564-8F52-47E1-B18E-3DFA3FB140D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92B614F-66D9-4588-9974-142A8A92146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D7EB21-3B91-42DE-AB4E-38B9F6FF25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6139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ritishlegion.org.uk/stories/the-only-vc-and-bar-of-the-first-world-wa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2353-FD17-42A4-BCC1-0958419BA3F6}"/>
              </a:ext>
            </a:extLst>
          </p:cNvPr>
          <p:cNvSpPr>
            <a:spLocks noGrp="1"/>
          </p:cNvSpPr>
          <p:nvPr>
            <p:ph type="title" idx="4294967295"/>
          </p:nvPr>
        </p:nvSpPr>
        <p:spPr>
          <a:xfrm>
            <a:off x="1152144" y="1709739"/>
            <a:ext cx="6734556" cy="2185606"/>
          </a:xfrm>
        </p:spPr>
        <p:txBody>
          <a:bodyPr>
            <a:normAutofit/>
          </a:bodyPr>
          <a:lstStyle/>
          <a:p>
            <a:r>
              <a:rPr lang="en-GB" sz="8800" b="1" dirty="0"/>
              <a:t>Remembrance</a:t>
            </a:r>
          </a:p>
        </p:txBody>
      </p:sp>
      <p:sp>
        <p:nvSpPr>
          <p:cNvPr id="3" name="Text Placeholder 2">
            <a:extLst>
              <a:ext uri="{FF2B5EF4-FFF2-40B4-BE49-F238E27FC236}">
                <a16:creationId xmlns:a16="http://schemas.microsoft.com/office/drawing/2014/main" id="{314B0058-AC9D-4FDD-9087-0F5851101074}"/>
              </a:ext>
            </a:extLst>
          </p:cNvPr>
          <p:cNvSpPr>
            <a:spLocks noGrp="1"/>
          </p:cNvSpPr>
          <p:nvPr>
            <p:ph type="body" idx="4294967295"/>
          </p:nvPr>
        </p:nvSpPr>
        <p:spPr>
          <a:xfrm>
            <a:off x="1152144" y="3648074"/>
            <a:ext cx="7886700" cy="1500187"/>
          </a:xfrm>
        </p:spPr>
        <p:txBody>
          <a:bodyPr>
            <a:normAutofit/>
          </a:bodyPr>
          <a:lstStyle/>
          <a:p>
            <a:r>
              <a:rPr lang="en-GB" sz="3600" dirty="0">
                <a:solidFill>
                  <a:schemeClr val="accent1">
                    <a:lumMod val="50000"/>
                  </a:schemeClr>
                </a:solidFill>
              </a:rPr>
              <a:t> Bravery and courageous sacrifice, inspired by the words of the Bible</a:t>
            </a:r>
          </a:p>
        </p:txBody>
      </p:sp>
    </p:spTree>
    <p:extLst>
      <p:ext uri="{BB962C8B-B14F-4D97-AF65-F5344CB8AC3E}">
        <p14:creationId xmlns:p14="http://schemas.microsoft.com/office/powerpoint/2010/main" val="3972244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90344" y="159035"/>
            <a:ext cx="8803754" cy="6422972"/>
          </a:xfrm>
          <a:prstGeom prst="rect">
            <a:avLst/>
          </a:prstGeom>
        </p:spPr>
      </p:pic>
    </p:spTree>
    <p:extLst>
      <p:ext uri="{BB962C8B-B14F-4D97-AF65-F5344CB8AC3E}">
        <p14:creationId xmlns:p14="http://schemas.microsoft.com/office/powerpoint/2010/main" val="167628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5145" y="2879401"/>
            <a:ext cx="3080552" cy="1044236"/>
          </a:xfrm>
        </p:spPr>
        <p:txBody>
          <a:bodyPr>
            <a:normAutofit/>
          </a:bodyPr>
          <a:lstStyle/>
          <a:p>
            <a:pPr marL="0" indent="0">
              <a:buNone/>
            </a:pPr>
            <a:r>
              <a:rPr lang="en-GB" sz="2800" b="1" dirty="0">
                <a:solidFill>
                  <a:schemeClr val="accent1">
                    <a:lumMod val="50000"/>
                  </a:schemeClr>
                </a:solidFill>
              </a:rPr>
              <a:t>A memorial for Noel </a:t>
            </a:r>
            <a:r>
              <a:rPr lang="en-GB" sz="2800" b="1" dirty="0" err="1">
                <a:solidFill>
                  <a:schemeClr val="accent1">
                    <a:lumMod val="50000"/>
                  </a:schemeClr>
                </a:solidFill>
              </a:rPr>
              <a:t>Chavasse</a:t>
            </a:r>
            <a:endParaRPr lang="en-GB" sz="2800" b="1" dirty="0">
              <a:solidFill>
                <a:schemeClr val="accent1">
                  <a:lumMod val="50000"/>
                </a:schemeClr>
              </a:solidFill>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r="7618" b="3872"/>
          <a:stretch/>
        </p:blipFill>
        <p:spPr>
          <a:xfrm>
            <a:off x="310965" y="314794"/>
            <a:ext cx="4304841" cy="6345421"/>
          </a:xfrm>
          <a:prstGeom prst="rect">
            <a:avLst/>
          </a:prstGeom>
        </p:spPr>
      </p:pic>
      <p:pic>
        <p:nvPicPr>
          <p:cNvPr id="5" name="Picture 4">
            <a:extLst>
              <a:ext uri="{FF2B5EF4-FFF2-40B4-BE49-F238E27FC236}">
                <a16:creationId xmlns:a16="http://schemas.microsoft.com/office/drawing/2014/main" id="{CDBD1D8F-668F-4F95-A14F-576AF1596D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6728" y="137073"/>
            <a:ext cx="2344874" cy="620132"/>
          </a:xfrm>
          <a:prstGeom prst="rect">
            <a:avLst/>
          </a:prstGeom>
        </p:spPr>
      </p:pic>
    </p:spTree>
    <p:extLst>
      <p:ext uri="{BB962C8B-B14F-4D97-AF65-F5344CB8AC3E}">
        <p14:creationId xmlns:p14="http://schemas.microsoft.com/office/powerpoint/2010/main" val="12186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4795"/>
          <a:stretch/>
        </p:blipFill>
        <p:spPr>
          <a:xfrm rot="10800000">
            <a:off x="357385" y="351122"/>
            <a:ext cx="4691098" cy="6100794"/>
          </a:xfrm>
          <a:prstGeom prst="rect">
            <a:avLst/>
          </a:prstGeom>
        </p:spPr>
      </p:pic>
      <p:sp>
        <p:nvSpPr>
          <p:cNvPr id="5" name="Content Placeholder 2">
            <a:extLst>
              <a:ext uri="{FF2B5EF4-FFF2-40B4-BE49-F238E27FC236}">
                <a16:creationId xmlns:a16="http://schemas.microsoft.com/office/drawing/2014/main" id="{BA87EA5B-3F08-4DC5-A620-6CEFE2E1B2C5}"/>
              </a:ext>
            </a:extLst>
          </p:cNvPr>
          <p:cNvSpPr>
            <a:spLocks noGrp="1"/>
          </p:cNvSpPr>
          <p:nvPr>
            <p:ph idx="1"/>
          </p:nvPr>
        </p:nvSpPr>
        <p:spPr>
          <a:xfrm>
            <a:off x="5759011" y="2879401"/>
            <a:ext cx="3080552" cy="1044236"/>
          </a:xfrm>
        </p:spPr>
        <p:txBody>
          <a:bodyPr>
            <a:normAutofit/>
          </a:bodyPr>
          <a:lstStyle/>
          <a:p>
            <a:pPr marL="0" indent="0">
              <a:buNone/>
            </a:pPr>
            <a:r>
              <a:rPr lang="en-GB" sz="2800" b="1" dirty="0">
                <a:solidFill>
                  <a:schemeClr val="accent1">
                    <a:lumMod val="50000"/>
                  </a:schemeClr>
                </a:solidFill>
              </a:rPr>
              <a:t>A memorial for Noel </a:t>
            </a:r>
            <a:r>
              <a:rPr lang="en-GB" sz="2800" b="1" dirty="0" err="1">
                <a:solidFill>
                  <a:schemeClr val="accent1">
                    <a:lumMod val="50000"/>
                  </a:schemeClr>
                </a:solidFill>
              </a:rPr>
              <a:t>Chavasse</a:t>
            </a:r>
            <a:endParaRPr lang="en-GB" sz="2800" b="1" dirty="0">
              <a:solidFill>
                <a:schemeClr val="accent1">
                  <a:lumMod val="50000"/>
                </a:schemeClr>
              </a:solidFill>
            </a:endParaRPr>
          </a:p>
        </p:txBody>
      </p:sp>
      <p:pic>
        <p:nvPicPr>
          <p:cNvPr id="6" name="Picture 5">
            <a:extLst>
              <a:ext uri="{FF2B5EF4-FFF2-40B4-BE49-F238E27FC236}">
                <a16:creationId xmlns:a16="http://schemas.microsoft.com/office/drawing/2014/main" id="{DF228671-C8CC-41DB-BEAD-4CAFF943D3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6728" y="137073"/>
            <a:ext cx="2344874" cy="620132"/>
          </a:xfrm>
          <a:prstGeom prst="rect">
            <a:avLst/>
          </a:prstGeom>
        </p:spPr>
      </p:pic>
    </p:spTree>
    <p:extLst>
      <p:ext uri="{BB962C8B-B14F-4D97-AF65-F5344CB8AC3E}">
        <p14:creationId xmlns:p14="http://schemas.microsoft.com/office/powerpoint/2010/main" val="251040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117" t="2427" b="3009"/>
          <a:stretch/>
        </p:blipFill>
        <p:spPr>
          <a:xfrm rot="5400000">
            <a:off x="1574605" y="-933512"/>
            <a:ext cx="5994791" cy="8461428"/>
          </a:xfrm>
          <a:prstGeom prst="rect">
            <a:avLst/>
          </a:prstGeom>
        </p:spPr>
      </p:pic>
    </p:spTree>
    <p:extLst>
      <p:ext uri="{BB962C8B-B14F-4D97-AF65-F5344CB8AC3E}">
        <p14:creationId xmlns:p14="http://schemas.microsoft.com/office/powerpoint/2010/main" val="176382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 t="2460" r="295" b="1229"/>
          <a:stretch/>
        </p:blipFill>
        <p:spPr>
          <a:xfrm>
            <a:off x="255941" y="137073"/>
            <a:ext cx="4457519" cy="6439599"/>
          </a:xfrm>
          <a:prstGeom prst="rect">
            <a:avLst/>
          </a:prstGeom>
        </p:spPr>
      </p:pic>
      <p:sp>
        <p:nvSpPr>
          <p:cNvPr id="5" name="Content Placeholder 2">
            <a:extLst>
              <a:ext uri="{FF2B5EF4-FFF2-40B4-BE49-F238E27FC236}">
                <a16:creationId xmlns:a16="http://schemas.microsoft.com/office/drawing/2014/main" id="{F7BFD584-3DA6-426A-8097-E19783D388ED}"/>
              </a:ext>
            </a:extLst>
          </p:cNvPr>
          <p:cNvSpPr>
            <a:spLocks noGrp="1"/>
          </p:cNvSpPr>
          <p:nvPr>
            <p:ph idx="1"/>
          </p:nvPr>
        </p:nvSpPr>
        <p:spPr>
          <a:xfrm>
            <a:off x="5515145" y="2879401"/>
            <a:ext cx="3080552" cy="1044236"/>
          </a:xfrm>
        </p:spPr>
        <p:txBody>
          <a:bodyPr>
            <a:normAutofit/>
          </a:bodyPr>
          <a:lstStyle/>
          <a:p>
            <a:pPr marL="0" indent="0">
              <a:buNone/>
            </a:pPr>
            <a:r>
              <a:rPr lang="en-GB" sz="2800" b="1" dirty="0">
                <a:solidFill>
                  <a:schemeClr val="accent1">
                    <a:lumMod val="50000"/>
                  </a:schemeClr>
                </a:solidFill>
              </a:rPr>
              <a:t>Design a memorial for Noel </a:t>
            </a:r>
            <a:r>
              <a:rPr lang="en-GB" sz="2800" b="1" dirty="0" err="1">
                <a:solidFill>
                  <a:schemeClr val="accent1">
                    <a:lumMod val="50000"/>
                  </a:schemeClr>
                </a:solidFill>
              </a:rPr>
              <a:t>Chavasse</a:t>
            </a:r>
            <a:endParaRPr lang="en-GB" sz="2800" b="1" dirty="0">
              <a:solidFill>
                <a:schemeClr val="accent1">
                  <a:lumMod val="50000"/>
                </a:schemeClr>
              </a:solidFill>
            </a:endParaRPr>
          </a:p>
        </p:txBody>
      </p:sp>
      <p:pic>
        <p:nvPicPr>
          <p:cNvPr id="6" name="Picture 5">
            <a:extLst>
              <a:ext uri="{FF2B5EF4-FFF2-40B4-BE49-F238E27FC236}">
                <a16:creationId xmlns:a16="http://schemas.microsoft.com/office/drawing/2014/main" id="{A4436D8F-1099-4B70-BE2F-F4EF43DA4E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6728" y="137073"/>
            <a:ext cx="2344874" cy="620132"/>
          </a:xfrm>
          <a:prstGeom prst="rect">
            <a:avLst/>
          </a:prstGeom>
        </p:spPr>
      </p:pic>
      <p:pic>
        <p:nvPicPr>
          <p:cNvPr id="8" name="Picture 7">
            <a:extLst>
              <a:ext uri="{FF2B5EF4-FFF2-40B4-BE49-F238E27FC236}">
                <a16:creationId xmlns:a16="http://schemas.microsoft.com/office/drawing/2014/main" id="{BB60A7CF-1A34-4980-9319-E7923A4464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6575" y="5988873"/>
            <a:ext cx="2145027" cy="732054"/>
          </a:xfrm>
          <a:prstGeom prst="rect">
            <a:avLst/>
          </a:prstGeom>
        </p:spPr>
      </p:pic>
    </p:spTree>
    <p:extLst>
      <p:ext uri="{BB962C8B-B14F-4D97-AF65-F5344CB8AC3E}">
        <p14:creationId xmlns:p14="http://schemas.microsoft.com/office/powerpoint/2010/main" val="83227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686C7D-59FC-402F-8DF3-A0FA10C4D725}"/>
              </a:ext>
            </a:extLst>
          </p:cNvPr>
          <p:cNvSpPr txBox="1"/>
          <p:nvPr/>
        </p:nvSpPr>
        <p:spPr>
          <a:xfrm>
            <a:off x="7575942" y="6601407"/>
            <a:ext cx="1568058" cy="246221"/>
          </a:xfrm>
          <a:prstGeom prst="rect">
            <a:avLst/>
          </a:prstGeom>
          <a:noFill/>
        </p:spPr>
        <p:txBody>
          <a:bodyPr wrap="none" rtlCol="0">
            <a:spAutoFit/>
          </a:bodyPr>
          <a:lstStyle/>
          <a:p>
            <a:r>
              <a:rPr lang="en-GB" sz="1000" dirty="0">
                <a:solidFill>
                  <a:schemeClr val="bg1">
                    <a:lumMod val="75000"/>
                  </a:schemeClr>
                </a:solidFill>
                <a:latin typeface="+mj-lt"/>
              </a:rPr>
              <a:t>© RE Today Services, 2018</a:t>
            </a:r>
          </a:p>
        </p:txBody>
      </p:sp>
      <p:sp>
        <p:nvSpPr>
          <p:cNvPr id="7" name="Title 1">
            <a:extLst>
              <a:ext uri="{FF2B5EF4-FFF2-40B4-BE49-F238E27FC236}">
                <a16:creationId xmlns:a16="http://schemas.microsoft.com/office/drawing/2014/main" id="{86277EE5-80A3-4F8F-B9F4-894E0FB2309F}"/>
              </a:ext>
            </a:extLst>
          </p:cNvPr>
          <p:cNvSpPr txBox="1">
            <a:spLocks/>
          </p:cNvSpPr>
          <p:nvPr/>
        </p:nvSpPr>
        <p:spPr>
          <a:xfrm>
            <a:off x="2117324" y="1097268"/>
            <a:ext cx="4909352" cy="8457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a:solidFill>
                  <a:schemeClr val="accent1">
                    <a:lumMod val="75000"/>
                  </a:schemeClr>
                </a:solidFill>
                <a:latin typeface="+mn-lt"/>
              </a:rPr>
              <a:t>The Bible says …</a:t>
            </a:r>
          </a:p>
        </p:txBody>
      </p:sp>
      <p:pic>
        <p:nvPicPr>
          <p:cNvPr id="8" name="Picture 7">
            <a:extLst>
              <a:ext uri="{FF2B5EF4-FFF2-40B4-BE49-F238E27FC236}">
                <a16:creationId xmlns:a16="http://schemas.microsoft.com/office/drawing/2014/main" id="{067354B8-2B02-40D3-814C-5124444724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6728" y="137073"/>
            <a:ext cx="2344874" cy="620132"/>
          </a:xfrm>
          <a:prstGeom prst="rect">
            <a:avLst/>
          </a:prstGeom>
        </p:spPr>
      </p:pic>
      <p:sp>
        <p:nvSpPr>
          <p:cNvPr id="10" name="TextBox 9">
            <a:extLst>
              <a:ext uri="{FF2B5EF4-FFF2-40B4-BE49-F238E27FC236}">
                <a16:creationId xmlns:a16="http://schemas.microsoft.com/office/drawing/2014/main" id="{84FAB16E-20FE-4D3C-BEB8-37917B7F9928}"/>
              </a:ext>
            </a:extLst>
          </p:cNvPr>
          <p:cNvSpPr txBox="1"/>
          <p:nvPr/>
        </p:nvSpPr>
        <p:spPr>
          <a:xfrm>
            <a:off x="0" y="6597828"/>
            <a:ext cx="7125481" cy="246221"/>
          </a:xfrm>
          <a:prstGeom prst="rect">
            <a:avLst/>
          </a:prstGeom>
          <a:noFill/>
        </p:spPr>
        <p:txBody>
          <a:bodyPr wrap="square" rtlCol="0">
            <a:spAutoFit/>
          </a:bodyPr>
          <a:lstStyle/>
          <a:p>
            <a:r>
              <a:rPr lang="en-GB" sz="1000" dirty="0">
                <a:solidFill>
                  <a:schemeClr val="bg1">
                    <a:lumMod val="75000"/>
                  </a:schemeClr>
                </a:solidFill>
                <a:latin typeface="+mj-lt"/>
              </a:rPr>
              <a:t>Good News Translation® (Today’s English Version, Second Edition) Copyright © 1992 American Bible Society. All rights reserved.</a:t>
            </a:r>
          </a:p>
        </p:txBody>
      </p:sp>
      <p:pic>
        <p:nvPicPr>
          <p:cNvPr id="17" name="Picture 16">
            <a:extLst>
              <a:ext uri="{FF2B5EF4-FFF2-40B4-BE49-F238E27FC236}">
                <a16:creationId xmlns:a16="http://schemas.microsoft.com/office/drawing/2014/main" id="{E7EEA1E9-38B6-4355-A78C-7F312A09C6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98" y="88520"/>
            <a:ext cx="2145027" cy="732054"/>
          </a:xfrm>
          <a:prstGeom prst="rect">
            <a:avLst/>
          </a:prstGeom>
        </p:spPr>
      </p:pic>
      <p:sp>
        <p:nvSpPr>
          <p:cNvPr id="11" name="Content Placeholder 2">
            <a:extLst>
              <a:ext uri="{FF2B5EF4-FFF2-40B4-BE49-F238E27FC236}">
                <a16:creationId xmlns:a16="http://schemas.microsoft.com/office/drawing/2014/main" id="{9A388AAD-1CF2-44C2-B796-3B699F0D8F49}"/>
              </a:ext>
            </a:extLst>
          </p:cNvPr>
          <p:cNvSpPr>
            <a:spLocks noGrp="1"/>
          </p:cNvSpPr>
          <p:nvPr>
            <p:ph idx="1"/>
          </p:nvPr>
        </p:nvSpPr>
        <p:spPr>
          <a:xfrm>
            <a:off x="1048127" y="1959346"/>
            <a:ext cx="7047746" cy="4365367"/>
          </a:xfrm>
        </p:spPr>
        <p:txBody>
          <a:bodyPr>
            <a:normAutofit/>
          </a:bodyPr>
          <a:lstStyle/>
          <a:p>
            <a:pPr marL="0" indent="0" algn="ctr">
              <a:buNone/>
            </a:pPr>
            <a:r>
              <a:rPr lang="en-GB" sz="2400" dirty="0">
                <a:solidFill>
                  <a:schemeClr val="accent1">
                    <a:lumMod val="50000"/>
                  </a:schemeClr>
                </a:solidFill>
              </a:rPr>
              <a:t>Whoever shares with others should do it generously. Whoever has authority should work hard. Whoever shows kindness to others should do it cheerfully. Love must be completely sincere. Hate what is evil, hold on to what is good. Love one another warmly, as Christian brothers, and be eager to show respect to one another. Work hard. Do not be lazy. Serve the Lord with a heart full of devotion. Let your hope keep you joyful. Be patient in all your troubles. Pray at all times.</a:t>
            </a:r>
          </a:p>
          <a:p>
            <a:pPr marL="0" indent="0">
              <a:buNone/>
            </a:pPr>
            <a:endParaRPr lang="en-GB" sz="2400" b="1" dirty="0">
              <a:solidFill>
                <a:schemeClr val="accent1">
                  <a:lumMod val="50000"/>
                </a:schemeClr>
              </a:solidFill>
            </a:endParaRPr>
          </a:p>
          <a:p>
            <a:pPr marL="0" indent="0" algn="ctr">
              <a:buNone/>
            </a:pPr>
            <a:r>
              <a:rPr lang="en-GB" sz="2000" b="1" dirty="0">
                <a:solidFill>
                  <a:schemeClr val="accent1">
                    <a:lumMod val="50000"/>
                  </a:schemeClr>
                </a:solidFill>
              </a:rPr>
              <a:t>14 pieces of advice from Saint Paul, Romans 12:8–11, GNT</a:t>
            </a:r>
            <a:endParaRPr lang="en-GB" sz="2000" dirty="0">
              <a:solidFill>
                <a:schemeClr val="accent1">
                  <a:lumMod val="50000"/>
                </a:schemeClr>
              </a:solidFill>
            </a:endParaRPr>
          </a:p>
        </p:txBody>
      </p:sp>
      <p:sp>
        <p:nvSpPr>
          <p:cNvPr id="12" name="TextBox 11">
            <a:extLst>
              <a:ext uri="{FF2B5EF4-FFF2-40B4-BE49-F238E27FC236}">
                <a16:creationId xmlns:a16="http://schemas.microsoft.com/office/drawing/2014/main" id="{4ED8DB72-9368-46A2-9013-3AD47AD3A416}"/>
              </a:ext>
            </a:extLst>
          </p:cNvPr>
          <p:cNvSpPr txBox="1"/>
          <p:nvPr/>
        </p:nvSpPr>
        <p:spPr>
          <a:xfrm>
            <a:off x="599060" y="1572150"/>
            <a:ext cx="614149" cy="1323439"/>
          </a:xfrm>
          <a:prstGeom prst="rect">
            <a:avLst/>
          </a:prstGeom>
          <a:noFill/>
        </p:spPr>
        <p:txBody>
          <a:bodyPr wrap="square" rtlCol="0">
            <a:spAutoFit/>
          </a:bodyPr>
          <a:lstStyle/>
          <a:p>
            <a:r>
              <a:rPr lang="en-GB" sz="8000" dirty="0">
                <a:solidFill>
                  <a:schemeClr val="accent1">
                    <a:lumMod val="60000"/>
                    <a:lumOff val="40000"/>
                  </a:schemeClr>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6CF189F7-8B00-45B0-ACEC-8C15A2144FF0}"/>
              </a:ext>
            </a:extLst>
          </p:cNvPr>
          <p:cNvSpPr txBox="1"/>
          <p:nvPr/>
        </p:nvSpPr>
        <p:spPr>
          <a:xfrm>
            <a:off x="7338008" y="4706195"/>
            <a:ext cx="614149" cy="1323439"/>
          </a:xfrm>
          <a:prstGeom prst="rect">
            <a:avLst/>
          </a:prstGeom>
          <a:noFill/>
        </p:spPr>
        <p:txBody>
          <a:bodyPr wrap="square" rtlCol="0">
            <a:spAutoFit/>
          </a:bodyPr>
          <a:lstStyle/>
          <a:p>
            <a:r>
              <a:rPr lang="en-GB" sz="8000" dirty="0">
                <a:solidFill>
                  <a:schemeClr val="accent1">
                    <a:lumMod val="60000"/>
                    <a:lumOff val="4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076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cro photography of red flowers">
            <a:extLst>
              <a:ext uri="{FF2B5EF4-FFF2-40B4-BE49-F238E27FC236}">
                <a16:creationId xmlns:a16="http://schemas.microsoft.com/office/drawing/2014/main" id="{1C83035A-B352-4F99-99E8-5CEEDDF1CB5D}"/>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4000"/>
                    </a14:imgEffect>
                  </a14:imgLayer>
                </a14:imgProps>
              </a:ext>
              <a:ext uri="{28A0092B-C50C-407E-A947-70E740481C1C}">
                <a14:useLocalDpi xmlns:a14="http://schemas.microsoft.com/office/drawing/2010/main"/>
              </a:ext>
            </a:extLst>
          </a:blip>
          <a:srcRect r="11650"/>
          <a:stretch/>
        </p:blipFill>
        <p:spPr bwMode="auto">
          <a:xfrm>
            <a:off x="0" y="0"/>
            <a:ext cx="9144000" cy="68727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B65944-DEAB-4720-98A7-C170F6F5707C}"/>
              </a:ext>
            </a:extLst>
          </p:cNvPr>
          <p:cNvSpPr/>
          <p:nvPr/>
        </p:nvSpPr>
        <p:spPr>
          <a:xfrm>
            <a:off x="-3" y="2989440"/>
            <a:ext cx="9144000" cy="11149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29182E6D-1E2A-41AC-9101-DE4E5FED1274}"/>
              </a:ext>
            </a:extLst>
          </p:cNvPr>
          <p:cNvSpPr txBox="1">
            <a:spLocks/>
          </p:cNvSpPr>
          <p:nvPr/>
        </p:nvSpPr>
        <p:spPr>
          <a:xfrm>
            <a:off x="-2" y="1749238"/>
            <a:ext cx="9144000" cy="1330621"/>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dirty="0">
                <a:solidFill>
                  <a:schemeClr val="bg1"/>
                </a:solidFill>
              </a:rPr>
              <a:t>Remembrance</a:t>
            </a:r>
            <a:endParaRPr lang="en-GB" altLang="en-US" sz="6000" b="1" dirty="0">
              <a:solidFill>
                <a:schemeClr val="bg1"/>
              </a:solidFill>
            </a:endParaRPr>
          </a:p>
        </p:txBody>
      </p:sp>
      <p:sp>
        <p:nvSpPr>
          <p:cNvPr id="3" name="Subtitle 2"/>
          <p:cNvSpPr>
            <a:spLocks noGrp="1"/>
          </p:cNvSpPr>
          <p:nvPr>
            <p:ph type="subTitle" idx="1"/>
          </p:nvPr>
        </p:nvSpPr>
        <p:spPr>
          <a:xfrm>
            <a:off x="796769" y="3109999"/>
            <a:ext cx="7550459" cy="994379"/>
          </a:xfrm>
        </p:spPr>
        <p:txBody>
          <a:bodyPr>
            <a:normAutofit fontScale="85000" lnSpcReduction="10000"/>
          </a:bodyPr>
          <a:lstStyle/>
          <a:p>
            <a:r>
              <a:rPr lang="en-GB" sz="2800" dirty="0">
                <a:solidFill>
                  <a:schemeClr val="accent1">
                    <a:lumMod val="75000"/>
                  </a:schemeClr>
                </a:solidFill>
              </a:rPr>
              <a:t>Lesson and assembly ideas for GOOD NEWS For Everyone!</a:t>
            </a:r>
          </a:p>
          <a:p>
            <a:r>
              <a:rPr lang="en-GB" sz="2800" dirty="0">
                <a:solidFill>
                  <a:schemeClr val="accent1">
                    <a:lumMod val="75000"/>
                  </a:schemeClr>
                </a:solidFill>
              </a:rPr>
              <a:t>© Lat Blaylock, 2019-21</a:t>
            </a:r>
          </a:p>
        </p:txBody>
      </p:sp>
      <p:pic>
        <p:nvPicPr>
          <p:cNvPr id="9" name="Picture 8">
            <a:extLst>
              <a:ext uri="{FF2B5EF4-FFF2-40B4-BE49-F238E27FC236}">
                <a16:creationId xmlns:a16="http://schemas.microsoft.com/office/drawing/2014/main" id="{9989EAE5-203B-4B44-B28D-A057446CF5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6728" y="137073"/>
            <a:ext cx="2344874" cy="620132"/>
          </a:xfrm>
          <a:prstGeom prst="rect">
            <a:avLst/>
          </a:prstGeom>
        </p:spPr>
      </p:pic>
    </p:spTree>
    <p:extLst>
      <p:ext uri="{BB962C8B-B14F-4D97-AF65-F5344CB8AC3E}">
        <p14:creationId xmlns:p14="http://schemas.microsoft.com/office/powerpoint/2010/main" val="88534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cro photography of red flowers">
            <a:extLst>
              <a:ext uri="{FF2B5EF4-FFF2-40B4-BE49-F238E27FC236}">
                <a16:creationId xmlns:a16="http://schemas.microsoft.com/office/drawing/2014/main" id="{1C83035A-B352-4F99-99E8-5CEEDDF1CB5D}"/>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4000"/>
                    </a14:imgEffect>
                  </a14:imgLayer>
                </a14:imgProps>
              </a:ext>
              <a:ext uri="{28A0092B-C50C-407E-A947-70E740481C1C}">
                <a14:useLocalDpi xmlns:a14="http://schemas.microsoft.com/office/drawing/2010/main"/>
              </a:ext>
            </a:extLst>
          </a:blip>
          <a:srcRect r="11650"/>
          <a:stretch/>
        </p:blipFill>
        <p:spPr bwMode="auto">
          <a:xfrm>
            <a:off x="0" y="0"/>
            <a:ext cx="9144000" cy="68727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B65944-DEAB-4720-98A7-C170F6F5707C}"/>
              </a:ext>
            </a:extLst>
          </p:cNvPr>
          <p:cNvSpPr/>
          <p:nvPr/>
        </p:nvSpPr>
        <p:spPr>
          <a:xfrm>
            <a:off x="-3" y="2989440"/>
            <a:ext cx="9144000" cy="11149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29182E6D-1E2A-41AC-9101-DE4E5FED1274}"/>
              </a:ext>
            </a:extLst>
          </p:cNvPr>
          <p:cNvSpPr txBox="1">
            <a:spLocks/>
          </p:cNvSpPr>
          <p:nvPr/>
        </p:nvSpPr>
        <p:spPr>
          <a:xfrm>
            <a:off x="-2" y="1749238"/>
            <a:ext cx="9144000" cy="1330621"/>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dirty="0">
                <a:solidFill>
                  <a:schemeClr val="bg1"/>
                </a:solidFill>
              </a:rPr>
              <a:t>Remembrance</a:t>
            </a:r>
            <a:endParaRPr lang="en-GB" altLang="en-US" sz="6000" b="1" dirty="0">
              <a:solidFill>
                <a:schemeClr val="bg1"/>
              </a:solidFill>
            </a:endParaRPr>
          </a:p>
        </p:txBody>
      </p:sp>
      <p:sp>
        <p:nvSpPr>
          <p:cNvPr id="3" name="Subtitle 2"/>
          <p:cNvSpPr>
            <a:spLocks noGrp="1"/>
          </p:cNvSpPr>
          <p:nvPr>
            <p:ph type="subTitle" idx="1"/>
          </p:nvPr>
        </p:nvSpPr>
        <p:spPr>
          <a:xfrm>
            <a:off x="796769" y="3109999"/>
            <a:ext cx="7550459" cy="994379"/>
          </a:xfrm>
        </p:spPr>
        <p:txBody>
          <a:bodyPr>
            <a:normAutofit/>
          </a:bodyPr>
          <a:lstStyle/>
          <a:p>
            <a:r>
              <a:rPr lang="en-GB" sz="2800" dirty="0">
                <a:solidFill>
                  <a:schemeClr val="accent1">
                    <a:lumMod val="75000"/>
                  </a:schemeClr>
                </a:solidFill>
              </a:rPr>
              <a:t>The story of a man inspired by the Bible from the First World War</a:t>
            </a:r>
          </a:p>
        </p:txBody>
      </p:sp>
    </p:spTree>
    <p:extLst>
      <p:ext uri="{BB962C8B-B14F-4D97-AF65-F5344CB8AC3E}">
        <p14:creationId xmlns:p14="http://schemas.microsoft.com/office/powerpoint/2010/main" val="360728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8127" y="1959346"/>
            <a:ext cx="7047746" cy="4365367"/>
          </a:xfrm>
        </p:spPr>
        <p:txBody>
          <a:bodyPr>
            <a:normAutofit/>
          </a:bodyPr>
          <a:lstStyle/>
          <a:p>
            <a:pPr marL="0" indent="0" algn="ctr">
              <a:buNone/>
            </a:pPr>
            <a:r>
              <a:rPr lang="en-GB" sz="2400" dirty="0">
                <a:solidFill>
                  <a:schemeClr val="accent1">
                    <a:lumMod val="50000"/>
                  </a:schemeClr>
                </a:solidFill>
              </a:rPr>
              <a:t>Whoever shares with others should do it generously. Whoever has authority should work hard. Whoever shows kindness to others should do it cheerfully. Love must be completely sincere. Hate what is evil, hold on to what is good. Love one another warmly, as Christian brothers, and be eager to show respect to one another. Work hard. Do not be lazy. Serve the Lord with a heart full of devotion. Let your hope keep you joyful. Be patient in all your troubles. Pray at all times.</a:t>
            </a:r>
          </a:p>
          <a:p>
            <a:pPr marL="0" indent="0">
              <a:buNone/>
            </a:pPr>
            <a:endParaRPr lang="en-GB" sz="2400" b="1" dirty="0">
              <a:solidFill>
                <a:schemeClr val="accent1">
                  <a:lumMod val="50000"/>
                </a:schemeClr>
              </a:solidFill>
            </a:endParaRPr>
          </a:p>
          <a:p>
            <a:pPr marL="0" indent="0" algn="ctr">
              <a:buNone/>
            </a:pPr>
            <a:r>
              <a:rPr lang="en-GB" sz="2000" b="1" dirty="0">
                <a:solidFill>
                  <a:schemeClr val="accent1">
                    <a:lumMod val="50000"/>
                  </a:schemeClr>
                </a:solidFill>
              </a:rPr>
              <a:t>14 pieces of advice from Saint Paul, Romans 12:8–11, GNT</a:t>
            </a:r>
            <a:endParaRPr lang="en-GB" sz="2000" dirty="0">
              <a:solidFill>
                <a:schemeClr val="accent1">
                  <a:lumMod val="50000"/>
                </a:schemeClr>
              </a:solidFill>
            </a:endParaRPr>
          </a:p>
        </p:txBody>
      </p:sp>
      <p:sp>
        <p:nvSpPr>
          <p:cNvPr id="4" name="TextBox 3">
            <a:extLst>
              <a:ext uri="{FF2B5EF4-FFF2-40B4-BE49-F238E27FC236}">
                <a16:creationId xmlns:a16="http://schemas.microsoft.com/office/drawing/2014/main" id="{1F3DE5F7-DBE6-4182-A6D4-782FF56DA1E5}"/>
              </a:ext>
            </a:extLst>
          </p:cNvPr>
          <p:cNvSpPr txBox="1"/>
          <p:nvPr/>
        </p:nvSpPr>
        <p:spPr>
          <a:xfrm>
            <a:off x="7575942" y="6601407"/>
            <a:ext cx="1568058" cy="246221"/>
          </a:xfrm>
          <a:prstGeom prst="rect">
            <a:avLst/>
          </a:prstGeom>
          <a:noFill/>
        </p:spPr>
        <p:txBody>
          <a:bodyPr wrap="none" rtlCol="0">
            <a:spAutoFit/>
          </a:bodyPr>
          <a:lstStyle/>
          <a:p>
            <a:r>
              <a:rPr lang="en-GB" sz="1000" dirty="0">
                <a:solidFill>
                  <a:schemeClr val="bg1">
                    <a:lumMod val="75000"/>
                  </a:schemeClr>
                </a:solidFill>
                <a:latin typeface="+mj-lt"/>
              </a:rPr>
              <a:t>© RE Today Services, 2018</a:t>
            </a:r>
          </a:p>
        </p:txBody>
      </p:sp>
      <p:sp>
        <p:nvSpPr>
          <p:cNvPr id="5" name="TextBox 4">
            <a:extLst>
              <a:ext uri="{FF2B5EF4-FFF2-40B4-BE49-F238E27FC236}">
                <a16:creationId xmlns:a16="http://schemas.microsoft.com/office/drawing/2014/main" id="{9B9B4AD7-EFFE-450D-A70D-81CED304B1CB}"/>
              </a:ext>
            </a:extLst>
          </p:cNvPr>
          <p:cNvSpPr txBox="1"/>
          <p:nvPr/>
        </p:nvSpPr>
        <p:spPr>
          <a:xfrm>
            <a:off x="7575942" y="6601407"/>
            <a:ext cx="1568058" cy="246221"/>
          </a:xfrm>
          <a:prstGeom prst="rect">
            <a:avLst/>
          </a:prstGeom>
          <a:noFill/>
        </p:spPr>
        <p:txBody>
          <a:bodyPr wrap="none" rtlCol="0">
            <a:spAutoFit/>
          </a:bodyPr>
          <a:lstStyle/>
          <a:p>
            <a:r>
              <a:rPr lang="en-GB" sz="1000" dirty="0">
                <a:solidFill>
                  <a:schemeClr val="bg1">
                    <a:lumMod val="75000"/>
                  </a:schemeClr>
                </a:solidFill>
                <a:latin typeface="+mj-lt"/>
              </a:rPr>
              <a:t>© RE Today Services, 2018</a:t>
            </a:r>
          </a:p>
        </p:txBody>
      </p:sp>
      <p:sp>
        <p:nvSpPr>
          <p:cNvPr id="6" name="Title 1">
            <a:extLst>
              <a:ext uri="{FF2B5EF4-FFF2-40B4-BE49-F238E27FC236}">
                <a16:creationId xmlns:a16="http://schemas.microsoft.com/office/drawing/2014/main" id="{91A2B6AD-A41E-40C3-9EAD-1C1125702CC6}"/>
              </a:ext>
            </a:extLst>
          </p:cNvPr>
          <p:cNvSpPr txBox="1">
            <a:spLocks/>
          </p:cNvSpPr>
          <p:nvPr/>
        </p:nvSpPr>
        <p:spPr>
          <a:xfrm>
            <a:off x="2117324" y="1097268"/>
            <a:ext cx="4909352" cy="8457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a:solidFill>
                  <a:schemeClr val="accent1">
                    <a:lumMod val="75000"/>
                  </a:schemeClr>
                </a:solidFill>
                <a:latin typeface="+mn-lt"/>
              </a:rPr>
              <a:t>The Bible says …</a:t>
            </a:r>
          </a:p>
        </p:txBody>
      </p:sp>
      <p:sp>
        <p:nvSpPr>
          <p:cNvPr id="9" name="TextBox 8">
            <a:extLst>
              <a:ext uri="{FF2B5EF4-FFF2-40B4-BE49-F238E27FC236}">
                <a16:creationId xmlns:a16="http://schemas.microsoft.com/office/drawing/2014/main" id="{1BA8C735-5480-4FEA-9753-57638FA3BA60}"/>
              </a:ext>
            </a:extLst>
          </p:cNvPr>
          <p:cNvSpPr txBox="1"/>
          <p:nvPr/>
        </p:nvSpPr>
        <p:spPr>
          <a:xfrm>
            <a:off x="599060" y="1572150"/>
            <a:ext cx="614149" cy="1323439"/>
          </a:xfrm>
          <a:prstGeom prst="rect">
            <a:avLst/>
          </a:prstGeom>
          <a:noFill/>
        </p:spPr>
        <p:txBody>
          <a:bodyPr wrap="square" rtlCol="0">
            <a:spAutoFit/>
          </a:bodyPr>
          <a:lstStyle/>
          <a:p>
            <a:r>
              <a:rPr lang="en-GB" sz="8000" dirty="0">
                <a:solidFill>
                  <a:schemeClr val="accent1">
                    <a:lumMod val="60000"/>
                    <a:lumOff val="40000"/>
                  </a:schemeClr>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EFA802AA-763F-4304-AF68-34506429AE8A}"/>
              </a:ext>
            </a:extLst>
          </p:cNvPr>
          <p:cNvSpPr txBox="1"/>
          <p:nvPr/>
        </p:nvSpPr>
        <p:spPr>
          <a:xfrm>
            <a:off x="7338008" y="4706195"/>
            <a:ext cx="614149" cy="1323439"/>
          </a:xfrm>
          <a:prstGeom prst="rect">
            <a:avLst/>
          </a:prstGeom>
          <a:noFill/>
        </p:spPr>
        <p:txBody>
          <a:bodyPr wrap="square" rtlCol="0">
            <a:spAutoFit/>
          </a:bodyPr>
          <a:lstStyle/>
          <a:p>
            <a:r>
              <a:rPr lang="en-GB" sz="8000" dirty="0">
                <a:solidFill>
                  <a:schemeClr val="accent1">
                    <a:lumMod val="60000"/>
                    <a:lumOff val="40000"/>
                  </a:schemeClr>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885309FF-908B-4295-9502-31D1807A3BB6}"/>
              </a:ext>
            </a:extLst>
          </p:cNvPr>
          <p:cNvSpPr txBox="1"/>
          <p:nvPr/>
        </p:nvSpPr>
        <p:spPr>
          <a:xfrm>
            <a:off x="0" y="6597828"/>
            <a:ext cx="7125481" cy="246221"/>
          </a:xfrm>
          <a:prstGeom prst="rect">
            <a:avLst/>
          </a:prstGeom>
          <a:noFill/>
        </p:spPr>
        <p:txBody>
          <a:bodyPr wrap="square" rtlCol="0">
            <a:spAutoFit/>
          </a:bodyPr>
          <a:lstStyle/>
          <a:p>
            <a:r>
              <a:rPr lang="en-GB" sz="1000" dirty="0">
                <a:solidFill>
                  <a:schemeClr val="bg1">
                    <a:lumMod val="75000"/>
                  </a:schemeClr>
                </a:solidFill>
                <a:latin typeface="+mj-lt"/>
              </a:rPr>
              <a:t>Good News Translation® (Today’s English Version, Second Edition) Copyright © 1992 American Bible Society. All rights reserved.</a:t>
            </a:r>
          </a:p>
        </p:txBody>
      </p:sp>
    </p:spTree>
    <p:extLst>
      <p:ext uri="{BB962C8B-B14F-4D97-AF65-F5344CB8AC3E}">
        <p14:creationId xmlns:p14="http://schemas.microsoft.com/office/powerpoint/2010/main" val="320040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206" y="1402337"/>
            <a:ext cx="7359587" cy="4553938"/>
          </a:xfrm>
        </p:spPr>
        <p:txBody>
          <a:bodyPr>
            <a:normAutofit/>
          </a:bodyPr>
          <a:lstStyle/>
          <a:p>
            <a:pPr algn="l"/>
            <a:r>
              <a:rPr lang="en-GB" sz="2800" dirty="0">
                <a:solidFill>
                  <a:schemeClr val="accent1">
                    <a:lumMod val="50000"/>
                  </a:schemeClr>
                </a:solidFill>
              </a:rPr>
              <a:t>Was </a:t>
            </a:r>
            <a:r>
              <a:rPr lang="en-GB" sz="2800" b="1" dirty="0">
                <a:solidFill>
                  <a:schemeClr val="accent1">
                    <a:lumMod val="50000"/>
                  </a:schemeClr>
                </a:solidFill>
              </a:rPr>
              <a:t>Dr Noel </a:t>
            </a:r>
            <a:r>
              <a:rPr lang="en-GB" sz="2800" b="1" dirty="0" err="1">
                <a:solidFill>
                  <a:schemeClr val="accent1">
                    <a:lumMod val="50000"/>
                  </a:schemeClr>
                </a:solidFill>
              </a:rPr>
              <a:t>Chavasse</a:t>
            </a:r>
            <a:r>
              <a:rPr lang="en-GB" sz="2800" b="1" dirty="0">
                <a:solidFill>
                  <a:schemeClr val="accent1">
                    <a:lumMod val="50000"/>
                  </a:schemeClr>
                </a:solidFill>
              </a:rPr>
              <a:t> </a:t>
            </a:r>
            <a:r>
              <a:rPr lang="en-GB" sz="2800" dirty="0">
                <a:solidFill>
                  <a:schemeClr val="accent1">
                    <a:lumMod val="50000"/>
                  </a:schemeClr>
                </a:solidFill>
              </a:rPr>
              <a:t>an inspirational person? </a:t>
            </a:r>
            <a:br>
              <a:rPr lang="en-GB" sz="2800" dirty="0">
                <a:solidFill>
                  <a:schemeClr val="accent1">
                    <a:lumMod val="50000"/>
                  </a:schemeClr>
                </a:solidFill>
              </a:rPr>
            </a:br>
            <a:br>
              <a:rPr lang="en-GB" sz="2800" dirty="0">
                <a:solidFill>
                  <a:schemeClr val="accent1">
                    <a:lumMod val="50000"/>
                  </a:schemeClr>
                </a:solidFill>
              </a:rPr>
            </a:br>
            <a:r>
              <a:rPr lang="en-GB" sz="2800" dirty="0">
                <a:solidFill>
                  <a:schemeClr val="accent1">
                    <a:lumMod val="50000"/>
                  </a:schemeClr>
                </a:solidFill>
              </a:rPr>
              <a:t>Was he a good follower of Jesus?</a:t>
            </a:r>
            <a:br>
              <a:rPr lang="en-GB" sz="2800" dirty="0">
                <a:solidFill>
                  <a:schemeClr val="accent1">
                    <a:lumMod val="50000"/>
                  </a:schemeClr>
                </a:solidFill>
              </a:rPr>
            </a:br>
            <a:br>
              <a:rPr lang="en-GB" sz="2800" dirty="0">
                <a:solidFill>
                  <a:schemeClr val="accent1">
                    <a:lumMod val="50000"/>
                  </a:schemeClr>
                </a:solidFill>
              </a:rPr>
            </a:br>
            <a:r>
              <a:rPr lang="en-GB" sz="2800" dirty="0">
                <a:solidFill>
                  <a:schemeClr val="accent1">
                    <a:lumMod val="50000"/>
                  </a:schemeClr>
                </a:solidFill>
              </a:rPr>
              <a:t>Connects to RE units on conflict and peace, Bible teaching, inspirational people, history and RE, religious commitment, etc.</a:t>
            </a:r>
            <a:br>
              <a:rPr lang="en-GB" sz="2800" dirty="0">
                <a:solidFill>
                  <a:schemeClr val="accent1">
                    <a:lumMod val="50000"/>
                  </a:schemeClr>
                </a:solidFill>
              </a:rPr>
            </a:br>
            <a:br>
              <a:rPr lang="en-GB" sz="2800" dirty="0">
                <a:solidFill>
                  <a:schemeClr val="accent1">
                    <a:lumMod val="50000"/>
                  </a:schemeClr>
                </a:solidFill>
              </a:rPr>
            </a:br>
            <a:r>
              <a:rPr lang="en-GB" sz="2800" dirty="0">
                <a:solidFill>
                  <a:schemeClr val="accent1">
                    <a:lumMod val="50000"/>
                  </a:schemeClr>
                </a:solidFill>
              </a:rPr>
              <a:t>Suitable for pupils aged 11-12.</a:t>
            </a:r>
            <a:endParaRPr lang="en-GB" sz="4800" dirty="0"/>
          </a:p>
        </p:txBody>
      </p:sp>
      <p:sp>
        <p:nvSpPr>
          <p:cNvPr id="3" name="TextBox 2">
            <a:extLst>
              <a:ext uri="{FF2B5EF4-FFF2-40B4-BE49-F238E27FC236}">
                <a16:creationId xmlns:a16="http://schemas.microsoft.com/office/drawing/2014/main" id="{2F3E7C0C-0E1C-42FD-8A29-E0C84EA896D2}"/>
              </a:ext>
            </a:extLst>
          </p:cNvPr>
          <p:cNvSpPr txBox="1"/>
          <p:nvPr/>
        </p:nvSpPr>
        <p:spPr>
          <a:xfrm>
            <a:off x="7575942" y="6601407"/>
            <a:ext cx="1568058" cy="246221"/>
          </a:xfrm>
          <a:prstGeom prst="rect">
            <a:avLst/>
          </a:prstGeom>
          <a:noFill/>
        </p:spPr>
        <p:txBody>
          <a:bodyPr wrap="none" rtlCol="0">
            <a:spAutoFit/>
          </a:bodyPr>
          <a:lstStyle/>
          <a:p>
            <a:r>
              <a:rPr lang="en-GB" sz="1000" dirty="0">
                <a:solidFill>
                  <a:schemeClr val="bg1">
                    <a:lumMod val="75000"/>
                  </a:schemeClr>
                </a:solidFill>
                <a:latin typeface="+mj-lt"/>
              </a:rPr>
              <a:t>© RE Today Services, 2018</a:t>
            </a:r>
          </a:p>
        </p:txBody>
      </p:sp>
      <p:pic>
        <p:nvPicPr>
          <p:cNvPr id="4" name="Picture 3">
            <a:extLst>
              <a:ext uri="{FF2B5EF4-FFF2-40B4-BE49-F238E27FC236}">
                <a16:creationId xmlns:a16="http://schemas.microsoft.com/office/drawing/2014/main" id="{BEA1D75B-6524-4127-A716-388D24B3B4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6728" y="137073"/>
            <a:ext cx="2344874" cy="620132"/>
          </a:xfrm>
          <a:prstGeom prst="rect">
            <a:avLst/>
          </a:prstGeom>
        </p:spPr>
      </p:pic>
    </p:spTree>
    <p:extLst>
      <p:ext uri="{BB962C8B-B14F-4D97-AF65-F5344CB8AC3E}">
        <p14:creationId xmlns:p14="http://schemas.microsoft.com/office/powerpoint/2010/main" val="199600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39D267-54CF-4ABA-945A-4E54CDCB8745}"/>
              </a:ext>
            </a:extLst>
          </p:cNvPr>
          <p:cNvSpPr>
            <a:spLocks noGrp="1"/>
          </p:cNvSpPr>
          <p:nvPr>
            <p:ph idx="1"/>
          </p:nvPr>
        </p:nvSpPr>
        <p:spPr/>
        <p:txBody>
          <a:bodyPr/>
          <a:lstStyle/>
          <a:p>
            <a:r>
              <a:rPr lang="en-GB" dirty="0"/>
              <a:t>Stretcher bearing in the trenches was one of the most deadly and difficult roles in WW1. Noel did this voluntarily, saving many lives under fire, when he had finished his daily work as a field hospital</a:t>
            </a:r>
            <a:r>
              <a:rPr lang="en-GB" baseline="0" dirty="0"/>
              <a:t> doctor. </a:t>
            </a:r>
            <a:endParaRPr lang="en-GB" dirty="0"/>
          </a:p>
          <a:p>
            <a:r>
              <a:rPr lang="en-GB" dirty="0"/>
              <a:t>Imagine how courageous and unselfish people needed to be to do this as volunteers.</a:t>
            </a:r>
          </a:p>
        </p:txBody>
      </p:sp>
    </p:spTree>
    <p:extLst>
      <p:ext uri="{BB962C8B-B14F-4D97-AF65-F5344CB8AC3E}">
        <p14:creationId xmlns:p14="http://schemas.microsoft.com/office/powerpoint/2010/main" val="1746199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8ADC-20DB-439B-AD72-DB7BDB8F0439}"/>
              </a:ext>
            </a:extLst>
          </p:cNvPr>
          <p:cNvSpPr>
            <a:spLocks noGrp="1"/>
          </p:cNvSpPr>
          <p:nvPr>
            <p:ph type="title"/>
          </p:nvPr>
        </p:nvSpPr>
        <p:spPr>
          <a:xfrm>
            <a:off x="491490" y="365125"/>
            <a:ext cx="3840085" cy="1692794"/>
          </a:xfrm>
        </p:spPr>
        <p:txBody>
          <a:bodyPr>
            <a:normAutofit/>
          </a:bodyPr>
          <a:lstStyle/>
          <a:p>
            <a:pPr>
              <a:lnSpc>
                <a:spcPct val="90000"/>
              </a:lnSpc>
            </a:pPr>
            <a:r>
              <a:rPr lang="en-GB" sz="1400">
                <a:hlinkClick r:id="rId2"/>
              </a:rPr>
              <a:t>https://www.britishlegion.org.uk/stories/the-only-vc-and-bar-of-the-first-world-war</a:t>
            </a:r>
            <a:r>
              <a:rPr lang="en-GB" sz="1400"/>
              <a:t> </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FC80FC4-F815-4174-AE2C-F4610DC56A38}"/>
              </a:ext>
            </a:extLst>
          </p:cNvPr>
          <p:cNvSpPr>
            <a:spLocks noGrp="1"/>
          </p:cNvSpPr>
          <p:nvPr>
            <p:ph idx="1"/>
          </p:nvPr>
        </p:nvSpPr>
        <p:spPr>
          <a:xfrm>
            <a:off x="491490" y="2575034"/>
            <a:ext cx="3840085" cy="3462228"/>
          </a:xfrm>
        </p:spPr>
        <p:txBody>
          <a:bodyPr>
            <a:normAutofit lnSpcReduction="10000"/>
          </a:bodyPr>
          <a:lstStyle/>
          <a:p>
            <a:r>
              <a:rPr lang="en-GB" sz="2400" dirty="0"/>
              <a:t>Noel’s letters</a:t>
            </a:r>
            <a:r>
              <a:rPr lang="en-GB" sz="2400" baseline="0" dirty="0"/>
              <a:t> home show that he was a committed young Christian, keen to put his faith into practice in everything, and eager to follow the teaching and example of Jesus. This picture is of his first VC, given to service people ‘for valour’.</a:t>
            </a:r>
            <a:endParaRPr lang="en-GB" sz="2400" dirty="0"/>
          </a:p>
          <a:p>
            <a:endParaRPr lang="en-GB" sz="1600" dirty="0"/>
          </a:p>
        </p:txBody>
      </p:sp>
      <p:pic>
        <p:nvPicPr>
          <p:cNvPr id="4" name="Picture 3">
            <a:extLst>
              <a:ext uri="{FF2B5EF4-FFF2-40B4-BE49-F238E27FC236}">
                <a16:creationId xmlns:a16="http://schemas.microsoft.com/office/drawing/2014/main" id="{99429AB8-720E-4A20-A0B1-7F6C61EFB349}"/>
              </a:ext>
            </a:extLst>
          </p:cNvPr>
          <p:cNvPicPr>
            <a:picLocks noChangeAspect="1"/>
          </p:cNvPicPr>
          <p:nvPr/>
        </p:nvPicPr>
        <p:blipFill rotWithShape="1">
          <a:blip r:embed="rId3"/>
          <a:srcRect l="7826" r="2800"/>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182431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srcRect l="1918" r="-1" b="-1"/>
          <a:stretch/>
        </p:blipFill>
        <p:spPr>
          <a:xfrm>
            <a:off x="1891767" y="10"/>
            <a:ext cx="7252231"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69058" y="1557619"/>
            <a:ext cx="3146156" cy="3742762"/>
          </a:xfrm>
        </p:spPr>
        <p:txBody>
          <a:bodyPr>
            <a:normAutofit/>
          </a:bodyPr>
          <a:lstStyle/>
          <a:p>
            <a:pPr marL="0" indent="0">
              <a:buNone/>
            </a:pPr>
            <a:r>
              <a:rPr lang="en-GB" sz="1800" dirty="0"/>
              <a:t>Noel’s memorial in his home city of Liverpool is a focus for Remembrance</a:t>
            </a:r>
            <a:r>
              <a:rPr lang="en-GB" sz="1800" baseline="0" dirty="0"/>
              <a:t> every November 11</a:t>
            </a:r>
            <a:r>
              <a:rPr lang="en-GB" sz="1800" baseline="30000" dirty="0"/>
              <a:t>th</a:t>
            </a:r>
            <a:r>
              <a:rPr lang="en-GB" sz="1800" baseline="0" dirty="0"/>
              <a:t>. He is seen here working with another soldier to save a wounded man from ‘no-man’s-land’.</a:t>
            </a:r>
            <a:r>
              <a:rPr lang="en-GB" sz="1800" dirty="0"/>
              <a:t>  The memorial</a:t>
            </a:r>
            <a:r>
              <a:rPr lang="en-GB" sz="1800" baseline="0" dirty="0"/>
              <a:t> quotes Jesus, from the New Testament.</a:t>
            </a:r>
          </a:p>
          <a:p>
            <a:pPr marL="0" indent="0">
              <a:buNone/>
            </a:pPr>
            <a:endParaRPr lang="en-GB" sz="1800" b="1" i="1" dirty="0"/>
          </a:p>
          <a:p>
            <a:pPr marL="0" indent="0">
              <a:buNone/>
            </a:pPr>
            <a:r>
              <a:rPr lang="en-GB" sz="1800" b="1" i="1" dirty="0"/>
              <a:t>“Greater love has no one than this, that a man lays down his life for his friends.”</a:t>
            </a:r>
          </a:p>
        </p:txBody>
      </p:sp>
    </p:spTree>
    <p:extLst>
      <p:ext uri="{BB962C8B-B14F-4D97-AF65-F5344CB8AC3E}">
        <p14:creationId xmlns:p14="http://schemas.microsoft.com/office/powerpoint/2010/main" val="387244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11241"/>
            <a:ext cx="9144000" cy="6865034"/>
          </a:xfrm>
          <a:prstGeom prst="rect">
            <a:avLst/>
          </a:prstGeom>
        </p:spPr>
      </p:pic>
    </p:spTree>
    <p:extLst>
      <p:ext uri="{BB962C8B-B14F-4D97-AF65-F5344CB8AC3E}">
        <p14:creationId xmlns:p14="http://schemas.microsoft.com/office/powerpoint/2010/main" val="39172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656" y="1186095"/>
            <a:ext cx="6977849" cy="831576"/>
          </a:xfrm>
        </p:spPr>
        <p:txBody>
          <a:bodyPr>
            <a:noAutofit/>
          </a:bodyPr>
          <a:lstStyle/>
          <a:p>
            <a:pPr algn="l"/>
            <a:r>
              <a:rPr lang="en-GB" sz="2400" b="1" dirty="0">
                <a:solidFill>
                  <a:srgbClr val="C00000"/>
                </a:solidFill>
              </a:rPr>
              <a:t>Which teachings of the Bible do you think Noel </a:t>
            </a:r>
            <a:r>
              <a:rPr lang="en-GB" sz="2400" b="1" dirty="0" err="1">
                <a:solidFill>
                  <a:srgbClr val="C00000"/>
                </a:solidFill>
              </a:rPr>
              <a:t>Chavasse</a:t>
            </a:r>
            <a:r>
              <a:rPr lang="en-GB" sz="2400" b="1" dirty="0">
                <a:solidFill>
                  <a:srgbClr val="C00000"/>
                </a:solidFill>
              </a:rPr>
              <a:t> followed best? Choose any three.</a:t>
            </a:r>
          </a:p>
        </p:txBody>
      </p:sp>
      <p:sp>
        <p:nvSpPr>
          <p:cNvPr id="3" name="Content Placeholder 2"/>
          <p:cNvSpPr>
            <a:spLocks noGrp="1"/>
          </p:cNvSpPr>
          <p:nvPr>
            <p:ph idx="1"/>
          </p:nvPr>
        </p:nvSpPr>
        <p:spPr>
          <a:xfrm>
            <a:off x="623656" y="2031848"/>
            <a:ext cx="7896687" cy="4340171"/>
          </a:xfrm>
        </p:spPr>
        <p:txBody>
          <a:bodyPr>
            <a:normAutofit/>
          </a:bodyPr>
          <a:lstStyle/>
          <a:p>
            <a:pPr marL="514350" indent="-514350">
              <a:buFont typeface="+mj-lt"/>
              <a:buAutoNum type="alphaUcPeriod"/>
            </a:pPr>
            <a:r>
              <a:rPr lang="en-GB" sz="2400" b="1" dirty="0">
                <a:solidFill>
                  <a:schemeClr val="accent1">
                    <a:lumMod val="50000"/>
                  </a:schemeClr>
                </a:solidFill>
              </a:rPr>
              <a:t>“Whoever shares with others should do it generously.” </a:t>
            </a:r>
          </a:p>
          <a:p>
            <a:pPr marL="514350" indent="-514350">
              <a:buFont typeface="+mj-lt"/>
              <a:buAutoNum type="alphaUcPeriod"/>
            </a:pPr>
            <a:r>
              <a:rPr lang="en-GB" sz="2400" b="1" dirty="0">
                <a:solidFill>
                  <a:schemeClr val="accent1">
                    <a:lumMod val="50000"/>
                  </a:schemeClr>
                </a:solidFill>
              </a:rPr>
              <a:t>“Whoever has authority should work hard.”</a:t>
            </a:r>
          </a:p>
          <a:p>
            <a:pPr marL="514350" indent="-514350">
              <a:buFont typeface="+mj-lt"/>
              <a:buAutoNum type="alphaUcPeriod"/>
            </a:pPr>
            <a:r>
              <a:rPr lang="en-GB" sz="2400" b="1" dirty="0">
                <a:solidFill>
                  <a:schemeClr val="accent1">
                    <a:lumMod val="50000"/>
                  </a:schemeClr>
                </a:solidFill>
              </a:rPr>
              <a:t>“Whoever shows kindness to others should do it cheerfully.”</a:t>
            </a:r>
          </a:p>
          <a:p>
            <a:pPr marL="514350" indent="-514350">
              <a:buFont typeface="+mj-lt"/>
              <a:buAutoNum type="alphaUcPeriod"/>
            </a:pPr>
            <a:r>
              <a:rPr lang="en-GB" sz="2400" b="1" dirty="0">
                <a:solidFill>
                  <a:schemeClr val="accent1">
                    <a:lumMod val="50000"/>
                  </a:schemeClr>
                </a:solidFill>
              </a:rPr>
              <a:t>“Love one another warmly, as Christian brothers, and be eager to show respect to one another.”</a:t>
            </a:r>
          </a:p>
          <a:p>
            <a:pPr marL="514350" indent="-514350">
              <a:buFont typeface="+mj-lt"/>
              <a:buAutoNum type="alphaUcPeriod"/>
            </a:pPr>
            <a:r>
              <a:rPr lang="en-GB" sz="2400" b="1" dirty="0">
                <a:solidFill>
                  <a:schemeClr val="accent1">
                    <a:lumMod val="50000"/>
                  </a:schemeClr>
                </a:solidFill>
              </a:rPr>
              <a:t>“Serve the Lord with a heart full of devotion.”</a:t>
            </a:r>
          </a:p>
          <a:p>
            <a:pPr marL="514350" indent="-514350">
              <a:buFont typeface="+mj-lt"/>
              <a:buAutoNum type="alphaUcPeriod"/>
            </a:pPr>
            <a:r>
              <a:rPr lang="en-GB" sz="2400" b="1" dirty="0">
                <a:solidFill>
                  <a:schemeClr val="accent1">
                    <a:lumMod val="50000"/>
                  </a:schemeClr>
                </a:solidFill>
              </a:rPr>
              <a:t>“Let your hope keep you joyful.”</a:t>
            </a:r>
          </a:p>
          <a:p>
            <a:pPr marL="514350" indent="-514350">
              <a:buFont typeface="+mj-lt"/>
              <a:buAutoNum type="alphaUcPeriod"/>
            </a:pPr>
            <a:r>
              <a:rPr lang="en-GB" sz="2400" b="1" dirty="0">
                <a:solidFill>
                  <a:schemeClr val="accent1">
                    <a:lumMod val="50000"/>
                  </a:schemeClr>
                </a:solidFill>
              </a:rPr>
              <a:t>“Be patient in all your troubles.”</a:t>
            </a:r>
          </a:p>
          <a:p>
            <a:pPr marL="514350" indent="-514350">
              <a:buFont typeface="+mj-lt"/>
              <a:buAutoNum type="alphaUcPeriod"/>
            </a:pPr>
            <a:r>
              <a:rPr lang="en-GB" sz="2400" b="1" dirty="0">
                <a:solidFill>
                  <a:schemeClr val="accent1">
                    <a:lumMod val="50000"/>
                  </a:schemeClr>
                </a:solidFill>
              </a:rPr>
              <a:t>“Pray at all times.”</a:t>
            </a:r>
          </a:p>
        </p:txBody>
      </p:sp>
      <p:sp>
        <p:nvSpPr>
          <p:cNvPr id="7" name="TextBox 6">
            <a:extLst>
              <a:ext uri="{FF2B5EF4-FFF2-40B4-BE49-F238E27FC236}">
                <a16:creationId xmlns:a16="http://schemas.microsoft.com/office/drawing/2014/main" id="{0B094852-A3F4-4B15-9595-3E895FCC65A9}"/>
              </a:ext>
            </a:extLst>
          </p:cNvPr>
          <p:cNvSpPr txBox="1"/>
          <p:nvPr/>
        </p:nvSpPr>
        <p:spPr>
          <a:xfrm>
            <a:off x="7575942" y="6601407"/>
            <a:ext cx="1568058" cy="246221"/>
          </a:xfrm>
          <a:prstGeom prst="rect">
            <a:avLst/>
          </a:prstGeom>
          <a:noFill/>
        </p:spPr>
        <p:txBody>
          <a:bodyPr wrap="none" rtlCol="0">
            <a:spAutoFit/>
          </a:bodyPr>
          <a:lstStyle/>
          <a:p>
            <a:r>
              <a:rPr lang="en-GB" sz="1000" dirty="0">
                <a:solidFill>
                  <a:schemeClr val="bg1">
                    <a:lumMod val="75000"/>
                  </a:schemeClr>
                </a:solidFill>
                <a:latin typeface="+mj-lt"/>
              </a:rPr>
              <a:t>© RE Today Services, 2018</a:t>
            </a:r>
          </a:p>
        </p:txBody>
      </p:sp>
      <p:sp>
        <p:nvSpPr>
          <p:cNvPr id="8" name="Title 1">
            <a:extLst>
              <a:ext uri="{FF2B5EF4-FFF2-40B4-BE49-F238E27FC236}">
                <a16:creationId xmlns:a16="http://schemas.microsoft.com/office/drawing/2014/main" id="{6482F3F8-FAC1-4E0A-932B-448354F95615}"/>
              </a:ext>
            </a:extLst>
          </p:cNvPr>
          <p:cNvSpPr txBox="1">
            <a:spLocks/>
          </p:cNvSpPr>
          <p:nvPr/>
        </p:nvSpPr>
        <p:spPr>
          <a:xfrm>
            <a:off x="623656" y="517471"/>
            <a:ext cx="4487990" cy="845753"/>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dirty="0">
                <a:solidFill>
                  <a:schemeClr val="accent1">
                    <a:lumMod val="75000"/>
                  </a:schemeClr>
                </a:solidFill>
                <a:latin typeface="+mn-lt"/>
              </a:rPr>
              <a:t>To discuss and vote</a:t>
            </a:r>
          </a:p>
        </p:txBody>
      </p:sp>
      <p:pic>
        <p:nvPicPr>
          <p:cNvPr id="9" name="Picture 8">
            <a:extLst>
              <a:ext uri="{FF2B5EF4-FFF2-40B4-BE49-F238E27FC236}">
                <a16:creationId xmlns:a16="http://schemas.microsoft.com/office/drawing/2014/main" id="{2F163EB7-90AD-4852-A12B-C2F5A15B02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6728" y="137073"/>
            <a:ext cx="2344874" cy="620132"/>
          </a:xfrm>
          <a:prstGeom prst="rect">
            <a:avLst/>
          </a:prstGeom>
        </p:spPr>
      </p:pic>
    </p:spTree>
    <p:extLst>
      <p:ext uri="{BB962C8B-B14F-4D97-AF65-F5344CB8AC3E}">
        <p14:creationId xmlns:p14="http://schemas.microsoft.com/office/powerpoint/2010/main" val="238608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1016</Words>
  <Application>Microsoft Office PowerPoint</Application>
  <PresentationFormat>On-screen Show (4:3)</PresentationFormat>
  <Paragraphs>61</Paragraphs>
  <Slides>16</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Times New Roman</vt:lpstr>
      <vt:lpstr>Office Theme</vt:lpstr>
      <vt:lpstr>1_Office Theme</vt:lpstr>
      <vt:lpstr>Remembrance</vt:lpstr>
      <vt:lpstr>PowerPoint Presentation</vt:lpstr>
      <vt:lpstr>PowerPoint Presentation</vt:lpstr>
      <vt:lpstr>Was Dr Noel Chavasse an inspirational person?   Was he a good follower of Jesus?  Connects to RE units on conflict and peace, Bible teaching, inspirational people, history and RE, religious commitment, etc.  Suitable for pupils aged 11-12.</vt:lpstr>
      <vt:lpstr>PowerPoint Presentation</vt:lpstr>
      <vt:lpstr>https://www.britishlegion.org.uk/stories/the-only-vc-and-bar-of-the-first-world-war </vt:lpstr>
      <vt:lpstr>PowerPoint Presentation</vt:lpstr>
      <vt:lpstr>PowerPoint Presentation</vt:lpstr>
      <vt:lpstr>Which teachings of the Bible do you think Noel Chavasse followed best? Choose any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Sirl</dc:creator>
  <cp:lastModifiedBy>Chris Staplehurst (Support Services)</cp:lastModifiedBy>
  <cp:revision>11</cp:revision>
  <dcterms:created xsi:type="dcterms:W3CDTF">2018-10-01T14:19:14Z</dcterms:created>
  <dcterms:modified xsi:type="dcterms:W3CDTF">2021-07-29T11:03:55Z</dcterms:modified>
</cp:coreProperties>
</file>